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4" r:id="rId1"/>
  </p:sldMasterIdLst>
  <p:notesMasterIdLst>
    <p:notesMasterId r:id="rId125"/>
  </p:notesMasterIdLst>
  <p:sldIdLst>
    <p:sldId id="359" r:id="rId2"/>
    <p:sldId id="360" r:id="rId3"/>
    <p:sldId id="361" r:id="rId4"/>
    <p:sldId id="362" r:id="rId5"/>
    <p:sldId id="363" r:id="rId6"/>
    <p:sldId id="364" r:id="rId7"/>
    <p:sldId id="365" r:id="rId8"/>
    <p:sldId id="366" r:id="rId9"/>
    <p:sldId id="367" r:id="rId10"/>
    <p:sldId id="376" r:id="rId11"/>
    <p:sldId id="377" r:id="rId12"/>
    <p:sldId id="378" r:id="rId13"/>
    <p:sldId id="379" r:id="rId14"/>
    <p:sldId id="380" r:id="rId15"/>
    <p:sldId id="381" r:id="rId16"/>
    <p:sldId id="382" r:id="rId17"/>
    <p:sldId id="384" r:id="rId18"/>
    <p:sldId id="385" r:id="rId19"/>
    <p:sldId id="386" r:id="rId20"/>
    <p:sldId id="387" r:id="rId21"/>
    <p:sldId id="388" r:id="rId22"/>
    <p:sldId id="389" r:id="rId23"/>
    <p:sldId id="390" r:id="rId24"/>
    <p:sldId id="391" r:id="rId25"/>
    <p:sldId id="392" r:id="rId26"/>
    <p:sldId id="394" r:id="rId27"/>
    <p:sldId id="395" r:id="rId28"/>
    <p:sldId id="396" r:id="rId29"/>
    <p:sldId id="397" r:id="rId30"/>
    <p:sldId id="398" r:id="rId31"/>
    <p:sldId id="399" r:id="rId32"/>
    <p:sldId id="400" r:id="rId33"/>
    <p:sldId id="401" r:id="rId34"/>
    <p:sldId id="402" r:id="rId35"/>
    <p:sldId id="403" r:id="rId36"/>
    <p:sldId id="404" r:id="rId37"/>
    <p:sldId id="405" r:id="rId38"/>
    <p:sldId id="406" r:id="rId39"/>
    <p:sldId id="407" r:id="rId40"/>
    <p:sldId id="408" r:id="rId41"/>
    <p:sldId id="409" r:id="rId42"/>
    <p:sldId id="410" r:id="rId43"/>
    <p:sldId id="411" r:id="rId44"/>
    <p:sldId id="412" r:id="rId45"/>
    <p:sldId id="413" r:id="rId46"/>
    <p:sldId id="414" r:id="rId47"/>
    <p:sldId id="415" r:id="rId48"/>
    <p:sldId id="416" r:id="rId49"/>
    <p:sldId id="417" r:id="rId50"/>
    <p:sldId id="418" r:id="rId51"/>
    <p:sldId id="419" r:id="rId52"/>
    <p:sldId id="420" r:id="rId53"/>
    <p:sldId id="421" r:id="rId54"/>
    <p:sldId id="422" r:id="rId55"/>
    <p:sldId id="423" r:id="rId56"/>
    <p:sldId id="424" r:id="rId57"/>
    <p:sldId id="368" r:id="rId58"/>
    <p:sldId id="369" r:id="rId59"/>
    <p:sldId id="370" r:id="rId60"/>
    <p:sldId id="371" r:id="rId61"/>
    <p:sldId id="372" r:id="rId62"/>
    <p:sldId id="373" r:id="rId63"/>
    <p:sldId id="374" r:id="rId64"/>
    <p:sldId id="375" r:id="rId65"/>
    <p:sldId id="432" r:id="rId66"/>
    <p:sldId id="433" r:id="rId67"/>
    <p:sldId id="434" r:id="rId68"/>
    <p:sldId id="435" r:id="rId69"/>
    <p:sldId id="436" r:id="rId70"/>
    <p:sldId id="437" r:id="rId71"/>
    <p:sldId id="438" r:id="rId72"/>
    <p:sldId id="439" r:id="rId73"/>
    <p:sldId id="440" r:id="rId74"/>
    <p:sldId id="441" r:id="rId75"/>
    <p:sldId id="442" r:id="rId76"/>
    <p:sldId id="443" r:id="rId77"/>
    <p:sldId id="444" r:id="rId78"/>
    <p:sldId id="445" r:id="rId79"/>
    <p:sldId id="446" r:id="rId80"/>
    <p:sldId id="447" r:id="rId81"/>
    <p:sldId id="448" r:id="rId82"/>
    <p:sldId id="449" r:id="rId83"/>
    <p:sldId id="450" r:id="rId84"/>
    <p:sldId id="451" r:id="rId85"/>
    <p:sldId id="452" r:id="rId86"/>
    <p:sldId id="453" r:id="rId87"/>
    <p:sldId id="454" r:id="rId88"/>
    <p:sldId id="455" r:id="rId89"/>
    <p:sldId id="456" r:id="rId90"/>
    <p:sldId id="457" r:id="rId91"/>
    <p:sldId id="458" r:id="rId92"/>
    <p:sldId id="459" r:id="rId93"/>
    <p:sldId id="460" r:id="rId94"/>
    <p:sldId id="483" r:id="rId95"/>
    <p:sldId id="484" r:id="rId96"/>
    <p:sldId id="485" r:id="rId97"/>
    <p:sldId id="486" r:id="rId98"/>
    <p:sldId id="487" r:id="rId99"/>
    <p:sldId id="488" r:id="rId100"/>
    <p:sldId id="489" r:id="rId101"/>
    <p:sldId id="490" r:id="rId102"/>
    <p:sldId id="491" r:id="rId103"/>
    <p:sldId id="492" r:id="rId104"/>
    <p:sldId id="493" r:id="rId105"/>
    <p:sldId id="494" r:id="rId106"/>
    <p:sldId id="495" r:id="rId107"/>
    <p:sldId id="496" r:id="rId108"/>
    <p:sldId id="497" r:id="rId109"/>
    <p:sldId id="498" r:id="rId110"/>
    <p:sldId id="499" r:id="rId111"/>
    <p:sldId id="500" r:id="rId112"/>
    <p:sldId id="501" r:id="rId113"/>
    <p:sldId id="502" r:id="rId114"/>
    <p:sldId id="503" r:id="rId115"/>
    <p:sldId id="504" r:id="rId116"/>
    <p:sldId id="505" r:id="rId117"/>
    <p:sldId id="506" r:id="rId118"/>
    <p:sldId id="507" r:id="rId119"/>
    <p:sldId id="508" r:id="rId120"/>
    <p:sldId id="509" r:id="rId121"/>
    <p:sldId id="510" r:id="rId122"/>
    <p:sldId id="511" r:id="rId123"/>
    <p:sldId id="356" r:id="rId1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59" d="100"/>
          <a:sy n="59" d="100"/>
        </p:scale>
        <p:origin x="1500" y="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E49A63-DED7-43E2-BCE2-3D54AD0C1038}" type="datetimeFigureOut">
              <a:rPr lang="en-US" smtClean="0"/>
              <a:pPr/>
              <a:t>7/27/2023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F67B36-E1E9-412C-BD40-A9CA20A09C93}" type="slidenum">
              <a:rPr lang="en-US" smtClean="0"/>
              <a:pPr/>
              <a:t>‹#›</a:t>
            </a:fld>
            <a:endParaRPr lang="en-US"/>
          </a:p>
        </p:txBody>
      </p:sp>
    </p:spTree>
    <p:extLst>
      <p:ext uri="{BB962C8B-B14F-4D97-AF65-F5344CB8AC3E}">
        <p14:creationId xmlns:p14="http://schemas.microsoft.com/office/powerpoint/2010/main" val="2292239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86018"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565390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3426"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61097122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47106"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77469053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2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48130"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45859223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49154"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41455297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50178"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505188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51202"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92954368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52226"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69225443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4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53250"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4611446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54274"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10805802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55298"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36446059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56322"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020059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4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104450"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42538580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57346"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7917323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6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5362544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59394"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33368197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7"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60418"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30844144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1"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61442"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06059213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5"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62466"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48502525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89"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63490"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7765645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3"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64514"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57275201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7"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65538"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78099480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1"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66562"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819714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47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5474"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7645414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67586"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62661009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09"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68610"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1109577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3"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69634"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602957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6498"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948722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52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7522"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926820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8546"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4272378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5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9570"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359635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1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1618"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883222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2642"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126043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66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3666"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355855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87042"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4166901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8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4690"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45160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5714"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866466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6738"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761814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76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117762"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538012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8786"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256706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0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9810"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804032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1858"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125281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2882"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519015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3906"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425132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2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4930"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633303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88066"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859229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5954"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102004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6978"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6475763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8002"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473378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9026"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698423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4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0050"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035992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1074"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4155420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2098"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7061280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122"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5149953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134146"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34768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5170"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99240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8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89090"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271236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19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6194"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527931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7218"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858841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24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8242"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303009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26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9266"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7284527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28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0290"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6614825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1314"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3041326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33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142338"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4396471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143362"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1135051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144386"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7497375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0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145410"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762477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0114"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7272779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43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6434"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6235330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45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7458"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8103680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848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8482"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40934916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9506"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41966909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2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50530"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9120837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51554"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01217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57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52578"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9888079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5234"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152292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96258"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2769211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7282"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403712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1138"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4294616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98306"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484806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2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9330"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4872528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0354"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3215166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1378"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9554076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2402"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7114310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7"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65538"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5982097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1"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66562"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9554246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67586"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5406144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0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68610"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4601618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69634"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079703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62"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0642335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70658"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7952899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71682"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7864124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72706"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889398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2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73730"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6770546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74754"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0526045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75778"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7831879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1"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76802"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9697416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5"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77826"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4990757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49"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78850"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3035572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79874"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92688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3186"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0338994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80898"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51727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81922"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3677689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5"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82946"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0983881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69"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83970"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2403745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3"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84994"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1049349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7"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86018"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9736683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1"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87042"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8250235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5"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88066"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8557964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89"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89090"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8750556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3"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90114"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024719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0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94210" name="Rectangle 2"/>
          <p:cNvSpPr txBox="1">
            <a:spLocks noGrp="1" noChangeArrowheads="1"/>
          </p:cNvSpPr>
          <p:nvPr>
            <p:ph type="body" idx="1"/>
          </p:nvPr>
        </p:nvSpPr>
        <p:spPr bwMode="auto">
          <a:xfrm>
            <a:off x="685800" y="4343400"/>
            <a:ext cx="5476875" cy="4106863"/>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1910179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7"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91138"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49616319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1"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92162"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2736206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5"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93186"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0515896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09" name="Rectangle 1"/>
          <p:cNvSpPr txBox="1">
            <a:spLocks noGrp="1" noRot="1" noChangeAspect="1"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94210" name="Rectangle 2"/>
          <p:cNvSpPr txBox="1">
            <a:spLocks noGrp="1" noChangeArrowheads="1"/>
          </p:cNvSpPr>
          <p:nvPr>
            <p:ph type="body" idx="1"/>
          </p:nvPr>
        </p:nvSpPr>
        <p:spPr bwMode="auto">
          <a:xfrm>
            <a:off x="685800" y="4343400"/>
            <a:ext cx="5473700" cy="4103688"/>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40113743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40962"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0778058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41986"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6885087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0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43010"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2923988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4034"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4882610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45058"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9200706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46082" name="Rectangle 2"/>
          <p:cNvSpPr txBox="1">
            <a:spLocks noGrp="1" noChangeArrowheads="1"/>
          </p:cNvSpPr>
          <p:nvPr>
            <p:ph type="body" idx="1"/>
          </p:nvPr>
        </p:nvSpPr>
        <p:spPr bwMode="auto">
          <a:xfrm>
            <a:off x="685800" y="4343400"/>
            <a:ext cx="5483225" cy="411162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735838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C26A02-E8F1-45E4-94BF-E661215D2583}" type="datetime4">
              <a:rPr lang="en-US" smtClean="0"/>
              <a:t>July 27, 2023</a:t>
            </a:fld>
            <a:endParaRPr lang="en-US"/>
          </a:p>
        </p:txBody>
      </p:sp>
      <p:sp>
        <p:nvSpPr>
          <p:cNvPr id="5" name="Footer Placeholder 4"/>
          <p:cNvSpPr>
            <a:spLocks noGrp="1"/>
          </p:cNvSpPr>
          <p:nvPr>
            <p:ph type="ftr" sz="quarter" idx="11"/>
          </p:nvPr>
        </p:nvSpPr>
        <p:spPr/>
        <p:txBody>
          <a:bodyPr/>
          <a:lstStyle/>
          <a:p>
            <a:r>
              <a:rPr lang="en-US"/>
              <a:t>DEPT OF CSE,AIET,MIJAR</a:t>
            </a:r>
          </a:p>
        </p:txBody>
      </p:sp>
      <p:sp>
        <p:nvSpPr>
          <p:cNvPr id="6" name="Slide Number Placeholder 5"/>
          <p:cNvSpPr>
            <a:spLocks noGrp="1"/>
          </p:cNvSpPr>
          <p:nvPr>
            <p:ph type="sldNum" sz="quarter" idx="12"/>
          </p:nvPr>
        </p:nvSpPr>
        <p:spPr/>
        <p:txBody>
          <a:bodyPr/>
          <a:lstStyle/>
          <a:p>
            <a:fld id="{041645D3-FCDD-4035-88CD-39CE2E661191}" type="slidenum">
              <a:rPr lang="en-US" smtClean="0"/>
              <a:pPr/>
              <a:t>‹#›</a:t>
            </a:fld>
            <a:endParaRPr lang="en-US"/>
          </a:p>
        </p:txBody>
      </p:sp>
    </p:spTree>
    <p:extLst>
      <p:ext uri="{BB962C8B-B14F-4D97-AF65-F5344CB8AC3E}">
        <p14:creationId xmlns:p14="http://schemas.microsoft.com/office/powerpoint/2010/main" val="1165653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41760E-756A-4987-A31B-5C5949BE0765}" type="datetime4">
              <a:rPr lang="en-US" smtClean="0"/>
              <a:t>July 27, 2023</a:t>
            </a:fld>
            <a:endParaRPr lang="en-US"/>
          </a:p>
        </p:txBody>
      </p:sp>
      <p:sp>
        <p:nvSpPr>
          <p:cNvPr id="5" name="Footer Placeholder 4"/>
          <p:cNvSpPr>
            <a:spLocks noGrp="1"/>
          </p:cNvSpPr>
          <p:nvPr>
            <p:ph type="ftr" sz="quarter" idx="11"/>
          </p:nvPr>
        </p:nvSpPr>
        <p:spPr/>
        <p:txBody>
          <a:bodyPr/>
          <a:lstStyle/>
          <a:p>
            <a:r>
              <a:rPr lang="en-US"/>
              <a:t>DEPT OF CSE,AIET,MIJAR</a:t>
            </a:r>
          </a:p>
        </p:txBody>
      </p:sp>
      <p:sp>
        <p:nvSpPr>
          <p:cNvPr id="6" name="Slide Number Placeholder 5"/>
          <p:cNvSpPr>
            <a:spLocks noGrp="1"/>
          </p:cNvSpPr>
          <p:nvPr>
            <p:ph type="sldNum" sz="quarter" idx="12"/>
          </p:nvPr>
        </p:nvSpPr>
        <p:spPr/>
        <p:txBody>
          <a:bodyPr/>
          <a:lstStyle/>
          <a:p>
            <a:fld id="{041645D3-FCDD-4035-88CD-39CE2E661191}" type="slidenum">
              <a:rPr lang="en-US" smtClean="0"/>
              <a:pPr/>
              <a:t>‹#›</a:t>
            </a:fld>
            <a:endParaRPr lang="en-US"/>
          </a:p>
        </p:txBody>
      </p:sp>
    </p:spTree>
    <p:extLst>
      <p:ext uri="{BB962C8B-B14F-4D97-AF65-F5344CB8AC3E}">
        <p14:creationId xmlns:p14="http://schemas.microsoft.com/office/powerpoint/2010/main" val="899473734"/>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41760E-756A-4987-A31B-5C5949BE0765}" type="datetime4">
              <a:rPr lang="en-US" smtClean="0"/>
              <a:t>July 27, 2023</a:t>
            </a:fld>
            <a:endParaRPr lang="en-US"/>
          </a:p>
        </p:txBody>
      </p:sp>
      <p:sp>
        <p:nvSpPr>
          <p:cNvPr id="5" name="Footer Placeholder 4"/>
          <p:cNvSpPr>
            <a:spLocks noGrp="1"/>
          </p:cNvSpPr>
          <p:nvPr>
            <p:ph type="ftr" sz="quarter" idx="11"/>
          </p:nvPr>
        </p:nvSpPr>
        <p:spPr/>
        <p:txBody>
          <a:bodyPr/>
          <a:lstStyle/>
          <a:p>
            <a:r>
              <a:rPr lang="en-US"/>
              <a:t>DEPT OF CSE,AIET,MIJAR</a:t>
            </a:r>
          </a:p>
        </p:txBody>
      </p:sp>
      <p:sp>
        <p:nvSpPr>
          <p:cNvPr id="6" name="Slide Number Placeholder 5"/>
          <p:cNvSpPr>
            <a:spLocks noGrp="1"/>
          </p:cNvSpPr>
          <p:nvPr>
            <p:ph type="sldNum" sz="quarter" idx="12"/>
          </p:nvPr>
        </p:nvSpPr>
        <p:spPr/>
        <p:txBody>
          <a:bodyPr/>
          <a:lstStyle/>
          <a:p>
            <a:fld id="{041645D3-FCDD-4035-88CD-39CE2E661191}"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17673116"/>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41760E-756A-4987-A31B-5C5949BE0765}" type="datetime4">
              <a:rPr lang="en-US" smtClean="0"/>
              <a:t>July 27, 2023</a:t>
            </a:fld>
            <a:endParaRPr lang="en-US"/>
          </a:p>
        </p:txBody>
      </p:sp>
      <p:sp>
        <p:nvSpPr>
          <p:cNvPr id="5" name="Footer Placeholder 4"/>
          <p:cNvSpPr>
            <a:spLocks noGrp="1"/>
          </p:cNvSpPr>
          <p:nvPr>
            <p:ph type="ftr" sz="quarter" idx="11"/>
          </p:nvPr>
        </p:nvSpPr>
        <p:spPr/>
        <p:txBody>
          <a:bodyPr/>
          <a:lstStyle/>
          <a:p>
            <a:r>
              <a:rPr lang="en-US"/>
              <a:t>DEPT OF CSE,AIET,MIJAR</a:t>
            </a:r>
          </a:p>
        </p:txBody>
      </p:sp>
      <p:sp>
        <p:nvSpPr>
          <p:cNvPr id="6" name="Slide Number Placeholder 5"/>
          <p:cNvSpPr>
            <a:spLocks noGrp="1"/>
          </p:cNvSpPr>
          <p:nvPr>
            <p:ph type="sldNum" sz="quarter" idx="12"/>
          </p:nvPr>
        </p:nvSpPr>
        <p:spPr/>
        <p:txBody>
          <a:bodyPr/>
          <a:lstStyle/>
          <a:p>
            <a:fld id="{041645D3-FCDD-4035-88CD-39CE2E661191}" type="slidenum">
              <a:rPr lang="en-US" smtClean="0"/>
              <a:pPr/>
              <a:t>‹#›</a:t>
            </a:fld>
            <a:endParaRPr lang="en-US"/>
          </a:p>
        </p:txBody>
      </p:sp>
    </p:spTree>
    <p:extLst>
      <p:ext uri="{BB962C8B-B14F-4D97-AF65-F5344CB8AC3E}">
        <p14:creationId xmlns:p14="http://schemas.microsoft.com/office/powerpoint/2010/main" val="2367535015"/>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41760E-756A-4987-A31B-5C5949BE0765}" type="datetime4">
              <a:rPr lang="en-US" smtClean="0"/>
              <a:t>July 27, 2023</a:t>
            </a:fld>
            <a:endParaRPr lang="en-US"/>
          </a:p>
        </p:txBody>
      </p:sp>
      <p:sp>
        <p:nvSpPr>
          <p:cNvPr id="5" name="Footer Placeholder 4"/>
          <p:cNvSpPr>
            <a:spLocks noGrp="1"/>
          </p:cNvSpPr>
          <p:nvPr>
            <p:ph type="ftr" sz="quarter" idx="11"/>
          </p:nvPr>
        </p:nvSpPr>
        <p:spPr/>
        <p:txBody>
          <a:bodyPr/>
          <a:lstStyle/>
          <a:p>
            <a:r>
              <a:rPr lang="en-US"/>
              <a:t>DEPT OF CSE,AIET,MIJAR</a:t>
            </a:r>
          </a:p>
        </p:txBody>
      </p:sp>
      <p:sp>
        <p:nvSpPr>
          <p:cNvPr id="6" name="Slide Number Placeholder 5"/>
          <p:cNvSpPr>
            <a:spLocks noGrp="1"/>
          </p:cNvSpPr>
          <p:nvPr>
            <p:ph type="sldNum" sz="quarter" idx="12"/>
          </p:nvPr>
        </p:nvSpPr>
        <p:spPr/>
        <p:txBody>
          <a:bodyPr/>
          <a:lstStyle/>
          <a:p>
            <a:fld id="{041645D3-FCDD-4035-88CD-39CE2E661191}"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70215447"/>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41760E-756A-4987-A31B-5C5949BE0765}" type="datetime4">
              <a:rPr lang="en-US" smtClean="0"/>
              <a:t>July 27, 2023</a:t>
            </a:fld>
            <a:endParaRPr lang="en-US"/>
          </a:p>
        </p:txBody>
      </p:sp>
      <p:sp>
        <p:nvSpPr>
          <p:cNvPr id="5" name="Footer Placeholder 4"/>
          <p:cNvSpPr>
            <a:spLocks noGrp="1"/>
          </p:cNvSpPr>
          <p:nvPr>
            <p:ph type="ftr" sz="quarter" idx="11"/>
          </p:nvPr>
        </p:nvSpPr>
        <p:spPr/>
        <p:txBody>
          <a:bodyPr/>
          <a:lstStyle/>
          <a:p>
            <a:r>
              <a:rPr lang="en-US"/>
              <a:t>DEPT OF CSE,AIET,MIJAR</a:t>
            </a:r>
          </a:p>
        </p:txBody>
      </p:sp>
      <p:sp>
        <p:nvSpPr>
          <p:cNvPr id="6" name="Slide Number Placeholder 5"/>
          <p:cNvSpPr>
            <a:spLocks noGrp="1"/>
          </p:cNvSpPr>
          <p:nvPr>
            <p:ph type="sldNum" sz="quarter" idx="12"/>
          </p:nvPr>
        </p:nvSpPr>
        <p:spPr/>
        <p:txBody>
          <a:bodyPr/>
          <a:lstStyle/>
          <a:p>
            <a:fld id="{041645D3-FCDD-4035-88CD-39CE2E661191}" type="slidenum">
              <a:rPr lang="en-US" smtClean="0"/>
              <a:pPr/>
              <a:t>‹#›</a:t>
            </a:fld>
            <a:endParaRPr lang="en-US"/>
          </a:p>
        </p:txBody>
      </p:sp>
    </p:spTree>
    <p:extLst>
      <p:ext uri="{BB962C8B-B14F-4D97-AF65-F5344CB8AC3E}">
        <p14:creationId xmlns:p14="http://schemas.microsoft.com/office/powerpoint/2010/main" val="1678391237"/>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6FC640-C401-42BC-B525-CA46F8B528A3}" type="datetime4">
              <a:rPr lang="en-US" smtClean="0"/>
              <a:t>July 27, 2023</a:t>
            </a:fld>
            <a:endParaRPr lang="en-US"/>
          </a:p>
        </p:txBody>
      </p:sp>
      <p:sp>
        <p:nvSpPr>
          <p:cNvPr id="5" name="Footer Placeholder 4"/>
          <p:cNvSpPr>
            <a:spLocks noGrp="1"/>
          </p:cNvSpPr>
          <p:nvPr>
            <p:ph type="ftr" sz="quarter" idx="11"/>
          </p:nvPr>
        </p:nvSpPr>
        <p:spPr/>
        <p:txBody>
          <a:bodyPr/>
          <a:lstStyle/>
          <a:p>
            <a:r>
              <a:rPr lang="en-US"/>
              <a:t>DEPT OF CSE,AIET,MIJAR</a:t>
            </a:r>
          </a:p>
        </p:txBody>
      </p:sp>
      <p:sp>
        <p:nvSpPr>
          <p:cNvPr id="6" name="Slide Number Placeholder 5"/>
          <p:cNvSpPr>
            <a:spLocks noGrp="1"/>
          </p:cNvSpPr>
          <p:nvPr>
            <p:ph type="sldNum" sz="quarter" idx="12"/>
          </p:nvPr>
        </p:nvSpPr>
        <p:spPr/>
        <p:txBody>
          <a:bodyPr/>
          <a:lstStyle/>
          <a:p>
            <a:fld id="{041645D3-FCDD-4035-88CD-39CE2E661191}" type="slidenum">
              <a:rPr lang="en-US" smtClean="0"/>
              <a:pPr/>
              <a:t>‹#›</a:t>
            </a:fld>
            <a:endParaRPr lang="en-US"/>
          </a:p>
        </p:txBody>
      </p:sp>
    </p:spTree>
    <p:extLst>
      <p:ext uri="{BB962C8B-B14F-4D97-AF65-F5344CB8AC3E}">
        <p14:creationId xmlns:p14="http://schemas.microsoft.com/office/powerpoint/2010/main" val="4773623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481920-486B-4483-8745-C65C4675BB62}" type="datetime4">
              <a:rPr lang="en-US" smtClean="0"/>
              <a:t>July 27, 2023</a:t>
            </a:fld>
            <a:endParaRPr lang="en-US"/>
          </a:p>
        </p:txBody>
      </p:sp>
      <p:sp>
        <p:nvSpPr>
          <p:cNvPr id="5" name="Footer Placeholder 4"/>
          <p:cNvSpPr>
            <a:spLocks noGrp="1"/>
          </p:cNvSpPr>
          <p:nvPr>
            <p:ph type="ftr" sz="quarter" idx="11"/>
          </p:nvPr>
        </p:nvSpPr>
        <p:spPr/>
        <p:txBody>
          <a:bodyPr/>
          <a:lstStyle/>
          <a:p>
            <a:r>
              <a:rPr lang="en-US"/>
              <a:t>DEPT OF CSE,AIET,MIJAR</a:t>
            </a:r>
          </a:p>
        </p:txBody>
      </p:sp>
      <p:sp>
        <p:nvSpPr>
          <p:cNvPr id="6" name="Slide Number Placeholder 5"/>
          <p:cNvSpPr>
            <a:spLocks noGrp="1"/>
          </p:cNvSpPr>
          <p:nvPr>
            <p:ph type="sldNum" sz="quarter" idx="12"/>
          </p:nvPr>
        </p:nvSpPr>
        <p:spPr/>
        <p:txBody>
          <a:bodyPr/>
          <a:lstStyle/>
          <a:p>
            <a:fld id="{041645D3-FCDD-4035-88CD-39CE2E661191}" type="slidenum">
              <a:rPr lang="en-US" smtClean="0"/>
              <a:pPr/>
              <a:t>‹#›</a:t>
            </a:fld>
            <a:endParaRPr lang="en-US"/>
          </a:p>
        </p:txBody>
      </p:sp>
    </p:spTree>
    <p:extLst>
      <p:ext uri="{BB962C8B-B14F-4D97-AF65-F5344CB8AC3E}">
        <p14:creationId xmlns:p14="http://schemas.microsoft.com/office/powerpoint/2010/main" val="3443522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18488" cy="1133475"/>
          </a:xfrm>
        </p:spPr>
        <p:txBody>
          <a:bodyPr/>
          <a:lstStyle/>
          <a:p>
            <a:r>
              <a:rPr lang="en-US"/>
              <a:t>Click to edit Master title style</a:t>
            </a:r>
          </a:p>
        </p:txBody>
      </p:sp>
    </p:spTree>
    <p:extLst>
      <p:ext uri="{BB962C8B-B14F-4D97-AF65-F5344CB8AC3E}">
        <p14:creationId xmlns:p14="http://schemas.microsoft.com/office/powerpoint/2010/main" val="41472258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15313" cy="1130300"/>
          </a:xfrm>
        </p:spPr>
        <p:txBody>
          <a:bodyPr/>
          <a:lstStyle/>
          <a:p>
            <a:r>
              <a:rPr lang="en-US"/>
              <a:t>Click to edit Master title style</a:t>
            </a:r>
          </a:p>
        </p:txBody>
      </p:sp>
      <p:sp>
        <p:nvSpPr>
          <p:cNvPr id="3" name="Text Placeholder 2"/>
          <p:cNvSpPr>
            <a:spLocks noGrp="1"/>
          </p:cNvSpPr>
          <p:nvPr>
            <p:ph type="body" sz="half" idx="1"/>
          </p:nvPr>
        </p:nvSpPr>
        <p:spPr>
          <a:xfrm>
            <a:off x="457200" y="1604963"/>
            <a:ext cx="4030663" cy="4511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0263" y="1604963"/>
            <a:ext cx="4032250" cy="4511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1066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727AD1-1F9B-4A55-845C-0D58B78421B0}" type="datetime4">
              <a:rPr lang="en-US" smtClean="0"/>
              <a:t>July 27, 2023</a:t>
            </a:fld>
            <a:endParaRPr lang="en-US"/>
          </a:p>
        </p:txBody>
      </p:sp>
      <p:sp>
        <p:nvSpPr>
          <p:cNvPr id="5" name="Footer Placeholder 4"/>
          <p:cNvSpPr>
            <a:spLocks noGrp="1"/>
          </p:cNvSpPr>
          <p:nvPr>
            <p:ph type="ftr" sz="quarter" idx="11"/>
          </p:nvPr>
        </p:nvSpPr>
        <p:spPr/>
        <p:txBody>
          <a:bodyPr/>
          <a:lstStyle/>
          <a:p>
            <a:r>
              <a:rPr lang="en-US"/>
              <a:t>DEPT OF CSE,AIET,MIJAR</a:t>
            </a:r>
          </a:p>
        </p:txBody>
      </p:sp>
      <p:sp>
        <p:nvSpPr>
          <p:cNvPr id="6" name="Slide Number Placeholder 5"/>
          <p:cNvSpPr>
            <a:spLocks noGrp="1"/>
          </p:cNvSpPr>
          <p:nvPr>
            <p:ph type="sldNum" sz="quarter" idx="12"/>
          </p:nvPr>
        </p:nvSpPr>
        <p:spPr/>
        <p:txBody>
          <a:bodyPr/>
          <a:lstStyle/>
          <a:p>
            <a:fld id="{041645D3-FCDD-4035-88CD-39CE2E661191}" type="slidenum">
              <a:rPr lang="en-US" smtClean="0"/>
              <a:pPr/>
              <a:t>‹#›</a:t>
            </a:fld>
            <a:endParaRPr lang="en-US"/>
          </a:p>
        </p:txBody>
      </p:sp>
    </p:spTree>
    <p:extLst>
      <p:ext uri="{BB962C8B-B14F-4D97-AF65-F5344CB8AC3E}">
        <p14:creationId xmlns:p14="http://schemas.microsoft.com/office/powerpoint/2010/main" val="26005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03B2A0-B61D-40CE-9F1E-4EAD2C5E43A8}" type="datetime4">
              <a:rPr lang="en-US" smtClean="0"/>
              <a:t>July 27, 2023</a:t>
            </a:fld>
            <a:endParaRPr lang="en-US"/>
          </a:p>
        </p:txBody>
      </p:sp>
      <p:sp>
        <p:nvSpPr>
          <p:cNvPr id="5" name="Footer Placeholder 4"/>
          <p:cNvSpPr>
            <a:spLocks noGrp="1"/>
          </p:cNvSpPr>
          <p:nvPr>
            <p:ph type="ftr" sz="quarter" idx="11"/>
          </p:nvPr>
        </p:nvSpPr>
        <p:spPr/>
        <p:txBody>
          <a:bodyPr/>
          <a:lstStyle/>
          <a:p>
            <a:r>
              <a:rPr lang="en-US"/>
              <a:t>DEPT OF CSE,AIET,MIJAR</a:t>
            </a:r>
          </a:p>
        </p:txBody>
      </p:sp>
      <p:sp>
        <p:nvSpPr>
          <p:cNvPr id="6" name="Slide Number Placeholder 5"/>
          <p:cNvSpPr>
            <a:spLocks noGrp="1"/>
          </p:cNvSpPr>
          <p:nvPr>
            <p:ph type="sldNum" sz="quarter" idx="12"/>
          </p:nvPr>
        </p:nvSpPr>
        <p:spPr/>
        <p:txBody>
          <a:bodyPr/>
          <a:lstStyle/>
          <a:p>
            <a:fld id="{041645D3-FCDD-4035-88CD-39CE2E661191}" type="slidenum">
              <a:rPr lang="en-US" smtClean="0"/>
              <a:pPr/>
              <a:t>‹#›</a:t>
            </a:fld>
            <a:endParaRPr lang="en-US"/>
          </a:p>
        </p:txBody>
      </p:sp>
    </p:spTree>
    <p:extLst>
      <p:ext uri="{BB962C8B-B14F-4D97-AF65-F5344CB8AC3E}">
        <p14:creationId xmlns:p14="http://schemas.microsoft.com/office/powerpoint/2010/main" val="1369876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F61C13-84DF-4394-B26C-37507531E3C1}" type="datetime4">
              <a:rPr lang="en-US" smtClean="0"/>
              <a:t>July 27, 2023</a:t>
            </a:fld>
            <a:endParaRPr lang="en-US"/>
          </a:p>
        </p:txBody>
      </p:sp>
      <p:sp>
        <p:nvSpPr>
          <p:cNvPr id="6" name="Footer Placeholder 5"/>
          <p:cNvSpPr>
            <a:spLocks noGrp="1"/>
          </p:cNvSpPr>
          <p:nvPr>
            <p:ph type="ftr" sz="quarter" idx="11"/>
          </p:nvPr>
        </p:nvSpPr>
        <p:spPr/>
        <p:txBody>
          <a:bodyPr/>
          <a:lstStyle/>
          <a:p>
            <a:r>
              <a:rPr lang="en-US"/>
              <a:t>DEPT OF CSE,AIET,MIJAR</a:t>
            </a:r>
          </a:p>
        </p:txBody>
      </p:sp>
      <p:sp>
        <p:nvSpPr>
          <p:cNvPr id="7" name="Slide Number Placeholder 6"/>
          <p:cNvSpPr>
            <a:spLocks noGrp="1"/>
          </p:cNvSpPr>
          <p:nvPr>
            <p:ph type="sldNum" sz="quarter" idx="12"/>
          </p:nvPr>
        </p:nvSpPr>
        <p:spPr/>
        <p:txBody>
          <a:bodyPr/>
          <a:lstStyle/>
          <a:p>
            <a:fld id="{041645D3-FCDD-4035-88CD-39CE2E661191}" type="slidenum">
              <a:rPr lang="en-US" smtClean="0"/>
              <a:pPr/>
              <a:t>‹#›</a:t>
            </a:fld>
            <a:endParaRPr lang="en-US"/>
          </a:p>
        </p:txBody>
      </p:sp>
    </p:spTree>
    <p:extLst>
      <p:ext uri="{BB962C8B-B14F-4D97-AF65-F5344CB8AC3E}">
        <p14:creationId xmlns:p14="http://schemas.microsoft.com/office/powerpoint/2010/main" val="2915080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F33214-D239-4CA7-86CC-859CE82BE17B}" type="datetime4">
              <a:rPr lang="en-US" smtClean="0"/>
              <a:t>July 27, 2023</a:t>
            </a:fld>
            <a:endParaRPr lang="en-US"/>
          </a:p>
        </p:txBody>
      </p:sp>
      <p:sp>
        <p:nvSpPr>
          <p:cNvPr id="8" name="Footer Placeholder 7"/>
          <p:cNvSpPr>
            <a:spLocks noGrp="1"/>
          </p:cNvSpPr>
          <p:nvPr>
            <p:ph type="ftr" sz="quarter" idx="11"/>
          </p:nvPr>
        </p:nvSpPr>
        <p:spPr/>
        <p:txBody>
          <a:bodyPr/>
          <a:lstStyle/>
          <a:p>
            <a:r>
              <a:rPr lang="en-US"/>
              <a:t>DEPT OF CSE,AIET,MIJAR</a:t>
            </a:r>
          </a:p>
        </p:txBody>
      </p:sp>
      <p:sp>
        <p:nvSpPr>
          <p:cNvPr id="9" name="Slide Number Placeholder 8"/>
          <p:cNvSpPr>
            <a:spLocks noGrp="1"/>
          </p:cNvSpPr>
          <p:nvPr>
            <p:ph type="sldNum" sz="quarter" idx="12"/>
          </p:nvPr>
        </p:nvSpPr>
        <p:spPr/>
        <p:txBody>
          <a:bodyPr/>
          <a:lstStyle/>
          <a:p>
            <a:fld id="{041645D3-FCDD-4035-88CD-39CE2E661191}" type="slidenum">
              <a:rPr lang="en-US" smtClean="0"/>
              <a:pPr/>
              <a:t>‹#›</a:t>
            </a:fld>
            <a:endParaRPr lang="en-US"/>
          </a:p>
        </p:txBody>
      </p:sp>
    </p:spTree>
    <p:extLst>
      <p:ext uri="{BB962C8B-B14F-4D97-AF65-F5344CB8AC3E}">
        <p14:creationId xmlns:p14="http://schemas.microsoft.com/office/powerpoint/2010/main" val="331873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18CE97-498E-48CA-B135-08C821937F0C}" type="datetime4">
              <a:rPr lang="en-US" smtClean="0"/>
              <a:t>July 27, 2023</a:t>
            </a:fld>
            <a:endParaRPr lang="en-US"/>
          </a:p>
        </p:txBody>
      </p:sp>
      <p:sp>
        <p:nvSpPr>
          <p:cNvPr id="4" name="Footer Placeholder 3"/>
          <p:cNvSpPr>
            <a:spLocks noGrp="1"/>
          </p:cNvSpPr>
          <p:nvPr>
            <p:ph type="ftr" sz="quarter" idx="11"/>
          </p:nvPr>
        </p:nvSpPr>
        <p:spPr/>
        <p:txBody>
          <a:bodyPr/>
          <a:lstStyle/>
          <a:p>
            <a:r>
              <a:rPr lang="en-US"/>
              <a:t>DEPT OF CSE,AIET,MIJAR</a:t>
            </a:r>
          </a:p>
        </p:txBody>
      </p:sp>
      <p:sp>
        <p:nvSpPr>
          <p:cNvPr id="5" name="Slide Number Placeholder 4"/>
          <p:cNvSpPr>
            <a:spLocks noGrp="1"/>
          </p:cNvSpPr>
          <p:nvPr>
            <p:ph type="sldNum" sz="quarter" idx="12"/>
          </p:nvPr>
        </p:nvSpPr>
        <p:spPr/>
        <p:txBody>
          <a:bodyPr/>
          <a:lstStyle/>
          <a:p>
            <a:fld id="{041645D3-FCDD-4035-88CD-39CE2E661191}" type="slidenum">
              <a:rPr lang="en-US" smtClean="0"/>
              <a:pPr/>
              <a:t>‹#›</a:t>
            </a:fld>
            <a:endParaRPr lang="en-US"/>
          </a:p>
        </p:txBody>
      </p:sp>
    </p:spTree>
    <p:extLst>
      <p:ext uri="{BB962C8B-B14F-4D97-AF65-F5344CB8AC3E}">
        <p14:creationId xmlns:p14="http://schemas.microsoft.com/office/powerpoint/2010/main" val="1842000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C67FD4-D57C-4963-9C06-5B9C0F0DAE14}" type="datetime4">
              <a:rPr lang="en-US" smtClean="0"/>
              <a:t>July 27, 2023</a:t>
            </a:fld>
            <a:endParaRPr lang="en-US"/>
          </a:p>
        </p:txBody>
      </p:sp>
      <p:sp>
        <p:nvSpPr>
          <p:cNvPr id="3" name="Footer Placeholder 2"/>
          <p:cNvSpPr>
            <a:spLocks noGrp="1"/>
          </p:cNvSpPr>
          <p:nvPr>
            <p:ph type="ftr" sz="quarter" idx="11"/>
          </p:nvPr>
        </p:nvSpPr>
        <p:spPr/>
        <p:txBody>
          <a:bodyPr/>
          <a:lstStyle/>
          <a:p>
            <a:r>
              <a:rPr lang="en-US"/>
              <a:t>DEPT OF CSE,AIET,MIJAR</a:t>
            </a:r>
          </a:p>
        </p:txBody>
      </p:sp>
      <p:sp>
        <p:nvSpPr>
          <p:cNvPr id="4" name="Slide Number Placeholder 3"/>
          <p:cNvSpPr>
            <a:spLocks noGrp="1"/>
          </p:cNvSpPr>
          <p:nvPr>
            <p:ph type="sldNum" sz="quarter" idx="12"/>
          </p:nvPr>
        </p:nvSpPr>
        <p:spPr/>
        <p:txBody>
          <a:bodyPr/>
          <a:lstStyle/>
          <a:p>
            <a:fld id="{041645D3-FCDD-4035-88CD-39CE2E661191}" type="slidenum">
              <a:rPr lang="en-US" smtClean="0"/>
              <a:pPr/>
              <a:t>‹#›</a:t>
            </a:fld>
            <a:endParaRPr lang="en-US"/>
          </a:p>
        </p:txBody>
      </p:sp>
    </p:spTree>
    <p:extLst>
      <p:ext uri="{BB962C8B-B14F-4D97-AF65-F5344CB8AC3E}">
        <p14:creationId xmlns:p14="http://schemas.microsoft.com/office/powerpoint/2010/main" val="950959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C165289-1D21-4ADE-93FD-16FAC6F492AD}" type="datetime4">
              <a:rPr lang="en-US" smtClean="0"/>
              <a:t>July 27, 2023</a:t>
            </a:fld>
            <a:endParaRPr lang="en-US"/>
          </a:p>
        </p:txBody>
      </p:sp>
      <p:sp>
        <p:nvSpPr>
          <p:cNvPr id="6" name="Footer Placeholder 5"/>
          <p:cNvSpPr>
            <a:spLocks noGrp="1"/>
          </p:cNvSpPr>
          <p:nvPr>
            <p:ph type="ftr" sz="quarter" idx="11"/>
          </p:nvPr>
        </p:nvSpPr>
        <p:spPr/>
        <p:txBody>
          <a:bodyPr/>
          <a:lstStyle/>
          <a:p>
            <a:r>
              <a:rPr lang="en-US"/>
              <a:t>DEPT OF CSE,AIET,MIJAR</a:t>
            </a:r>
          </a:p>
        </p:txBody>
      </p:sp>
      <p:sp>
        <p:nvSpPr>
          <p:cNvPr id="7" name="Slide Number Placeholder 6"/>
          <p:cNvSpPr>
            <a:spLocks noGrp="1"/>
          </p:cNvSpPr>
          <p:nvPr>
            <p:ph type="sldNum" sz="quarter" idx="12"/>
          </p:nvPr>
        </p:nvSpPr>
        <p:spPr/>
        <p:txBody>
          <a:bodyPr/>
          <a:lstStyle/>
          <a:p>
            <a:fld id="{041645D3-FCDD-4035-88CD-39CE2E661191}" type="slidenum">
              <a:rPr lang="en-US" smtClean="0"/>
              <a:pPr/>
              <a:t>‹#›</a:t>
            </a:fld>
            <a:endParaRPr lang="en-US"/>
          </a:p>
        </p:txBody>
      </p:sp>
    </p:spTree>
    <p:extLst>
      <p:ext uri="{BB962C8B-B14F-4D97-AF65-F5344CB8AC3E}">
        <p14:creationId xmlns:p14="http://schemas.microsoft.com/office/powerpoint/2010/main" val="1143461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1471E9-5D6B-40BE-84D0-E5BF99C5E7E6}" type="datetime4">
              <a:rPr lang="en-US" smtClean="0"/>
              <a:t>July 27, 2023</a:t>
            </a:fld>
            <a:endParaRPr lang="en-US"/>
          </a:p>
        </p:txBody>
      </p:sp>
      <p:sp>
        <p:nvSpPr>
          <p:cNvPr id="6" name="Footer Placeholder 5"/>
          <p:cNvSpPr>
            <a:spLocks noGrp="1"/>
          </p:cNvSpPr>
          <p:nvPr>
            <p:ph type="ftr" sz="quarter" idx="11"/>
          </p:nvPr>
        </p:nvSpPr>
        <p:spPr/>
        <p:txBody>
          <a:bodyPr/>
          <a:lstStyle/>
          <a:p>
            <a:r>
              <a:rPr lang="en-US"/>
              <a:t>DEPT OF CSE,AIET,MIJAR</a:t>
            </a:r>
          </a:p>
        </p:txBody>
      </p:sp>
      <p:sp>
        <p:nvSpPr>
          <p:cNvPr id="7" name="Slide Number Placeholder 6"/>
          <p:cNvSpPr>
            <a:spLocks noGrp="1"/>
          </p:cNvSpPr>
          <p:nvPr>
            <p:ph type="sldNum" sz="quarter" idx="12"/>
          </p:nvPr>
        </p:nvSpPr>
        <p:spPr/>
        <p:txBody>
          <a:bodyPr/>
          <a:lstStyle/>
          <a:p>
            <a:fld id="{041645D3-FCDD-4035-88CD-39CE2E661191}" type="slidenum">
              <a:rPr lang="en-US" smtClean="0"/>
              <a:pPr/>
              <a:t>‹#›</a:t>
            </a:fld>
            <a:endParaRPr lang="en-US"/>
          </a:p>
        </p:txBody>
      </p:sp>
    </p:spTree>
    <p:extLst>
      <p:ext uri="{BB962C8B-B14F-4D97-AF65-F5344CB8AC3E}">
        <p14:creationId xmlns:p14="http://schemas.microsoft.com/office/powerpoint/2010/main" val="2541661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241760E-756A-4987-A31B-5C5949BE0765}" type="datetime4">
              <a:rPr lang="en-US" smtClean="0"/>
              <a:t>July 27, 2023</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DEPT OF CSE,AIET,MIJAR</a:t>
            </a:r>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041645D3-FCDD-4035-88CD-39CE2E661191}" type="slidenum">
              <a:rPr lang="en-US" smtClean="0"/>
              <a:pPr/>
              <a:t>‹#›</a:t>
            </a:fld>
            <a:endParaRPr lang="en-US"/>
          </a:p>
        </p:txBody>
      </p:sp>
    </p:spTree>
    <p:extLst>
      <p:ext uri="{BB962C8B-B14F-4D97-AF65-F5344CB8AC3E}">
        <p14:creationId xmlns:p14="http://schemas.microsoft.com/office/powerpoint/2010/main" val="319283182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hf sldNum="0"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20.wmf"/></Relationships>
</file>

<file path=ppt/slides/_rels/slide11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12.xml"/><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20.xml"/><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0.xml"/><Relationship Id="rId1" Type="http://schemas.openxmlformats.org/officeDocument/2006/relationships/slideLayout" Target="../slideLayouts/slideLayout18.xml"/><Relationship Id="rId4" Type="http://schemas.openxmlformats.org/officeDocument/2006/relationships/image" Target="../media/image13.w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73.xml"/><Relationship Id="rId1" Type="http://schemas.openxmlformats.org/officeDocument/2006/relationships/slideLayout" Target="../slideLayouts/slideLayout18.xml"/><Relationship Id="rId4" Type="http://schemas.openxmlformats.org/officeDocument/2006/relationships/image" Target="../media/image15.w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98.xml"/><Relationship Id="rId1" Type="http://schemas.openxmlformats.org/officeDocument/2006/relationships/slideLayout" Target="../slideLayouts/slideLayout18.xml"/><Relationship Id="rId4" Type="http://schemas.openxmlformats.org/officeDocument/2006/relationships/image" Target="../media/image19.w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241300" y="228600"/>
            <a:ext cx="7759700" cy="11430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a:cs typeface="Times New Roman" pitchFamily="16" charset="0"/>
              </a:rPr>
              <a:t>Introduction to Transaction Processing</a:t>
            </a:r>
          </a:p>
        </p:txBody>
      </p:sp>
      <p:sp>
        <p:nvSpPr>
          <p:cNvPr id="7170" name="Rectangle 2"/>
          <p:cNvSpPr>
            <a:spLocks noGrp="1" noChangeArrowheads="1"/>
          </p:cNvSpPr>
          <p:nvPr>
            <p:ph idx="1"/>
          </p:nvPr>
        </p:nvSpPr>
        <p:spPr>
          <a:xfrm>
            <a:off x="457200" y="1498600"/>
            <a:ext cx="7772400" cy="4597400"/>
          </a:xfrm>
          <a:ln/>
        </p:spPr>
        <p:txBody>
          <a:bodyPr lIns="90000" tIns="46800" rIns="90000" bIns="46800">
            <a:normAutofit lnSpcReduction="10000"/>
          </a:bodyPr>
          <a:lstStyle/>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800" b="1" dirty="0">
                <a:cs typeface="Times New Roman" pitchFamily="16" charset="0"/>
              </a:rPr>
              <a:t>Transaction: </a:t>
            </a:r>
            <a:r>
              <a:rPr lang="en-US" sz="2400" dirty="0">
                <a:cs typeface="Times New Roman" pitchFamily="16" charset="0"/>
              </a:rPr>
              <a:t>An executing program (process) that includes one or more database access operations</a:t>
            </a:r>
          </a:p>
          <a:p>
            <a:pPr marL="731838" lvl="1" indent="-274638">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000" dirty="0">
                <a:cs typeface="Times New Roman" pitchFamily="16" charset="0"/>
              </a:rPr>
              <a:t>Read operations (database retrieval, such as SQL SELECT)</a:t>
            </a:r>
          </a:p>
          <a:p>
            <a:pPr marL="731838" lvl="1" indent="-274638">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000" dirty="0">
                <a:cs typeface="Times New Roman" pitchFamily="16" charset="0"/>
              </a:rPr>
              <a:t>Write operations (modify database, such as SQL INSERT, UPDATE, DELETE)</a:t>
            </a:r>
          </a:p>
          <a:p>
            <a:pPr marL="731838" lvl="1" indent="-274638">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000" dirty="0">
                <a:cs typeface="Times New Roman" pitchFamily="16" charset="0"/>
              </a:rPr>
              <a:t>Transaction: A logical unit of database processing</a:t>
            </a:r>
          </a:p>
          <a:p>
            <a:pPr marL="731838" lvl="1" indent="-274638">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000" dirty="0">
                <a:cs typeface="Times New Roman" pitchFamily="16" charset="0"/>
              </a:rPr>
              <a:t>Example: Bank balance transfer of $100 dollars from a checking account to a saving account in a BANK database</a:t>
            </a:r>
          </a:p>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200" dirty="0"/>
              <a:t> </a:t>
            </a:r>
            <a:r>
              <a:rPr lang="en-US" sz="2200" b="1" dirty="0"/>
              <a:t>Note:</a:t>
            </a:r>
            <a:r>
              <a:rPr lang="en-US" sz="2200" dirty="0"/>
              <a:t> Each execution of a program is a </a:t>
            </a:r>
            <a:r>
              <a:rPr lang="en-US" sz="2200" i="1" dirty="0"/>
              <a:t>distinct transaction</a:t>
            </a:r>
            <a:r>
              <a:rPr lang="en-US" sz="2200" dirty="0"/>
              <a:t> with different parameters</a:t>
            </a:r>
          </a:p>
          <a:p>
            <a:pPr marL="731838" lvl="1" indent="-274638">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200" dirty="0"/>
              <a:t>Bank transfer program parameters: savings account number, checking account number, transfer amount</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xfrm>
            <a:off x="685800" y="228600"/>
            <a:ext cx="7442200" cy="11430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a:cs typeface="Times New Roman" pitchFamily="16" charset="0"/>
              </a:rPr>
              <a:t>Transaction and System Concepts</a:t>
            </a:r>
          </a:p>
        </p:txBody>
      </p:sp>
      <p:sp>
        <p:nvSpPr>
          <p:cNvPr id="24578" name="Rectangle 2"/>
          <p:cNvSpPr>
            <a:spLocks noGrp="1" noChangeArrowheads="1"/>
          </p:cNvSpPr>
          <p:nvPr>
            <p:ph idx="1"/>
          </p:nvPr>
        </p:nvSpPr>
        <p:spPr>
          <a:xfrm>
            <a:off x="685800" y="1600200"/>
            <a:ext cx="7772400" cy="4168775"/>
          </a:xfrm>
          <a:ln/>
        </p:spPr>
        <p:txBody>
          <a:bodyPr lIns="90000" tIns="46800" rIns="90000" bIns="46800">
            <a:normAutofit lnSpcReduction="10000"/>
          </a:bodyPr>
          <a:lstStyle/>
          <a:p>
            <a:pPr indent="-331788" algn="just">
              <a:lnSpc>
                <a:spcPct val="90000"/>
              </a:lnSpc>
              <a:spcBef>
                <a:spcPts val="6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dirty="0">
                <a:latin typeface="Palatino" charset="0"/>
                <a:cs typeface="Times New Roman" pitchFamily="16" charset="0"/>
              </a:rPr>
              <a:t>A </a:t>
            </a:r>
            <a:r>
              <a:rPr lang="en-US" sz="2400" b="1" dirty="0">
                <a:latin typeface="Palatino" charset="0"/>
                <a:cs typeface="Times New Roman" pitchFamily="16" charset="0"/>
              </a:rPr>
              <a:t>transaction</a:t>
            </a:r>
            <a:r>
              <a:rPr lang="en-US" sz="2400" dirty="0">
                <a:latin typeface="Palatino" charset="0"/>
                <a:cs typeface="Times New Roman" pitchFamily="16" charset="0"/>
              </a:rPr>
              <a:t> is an atomic unit of work that is either completed in its entirety or not done at all. A transaction passes through several states (Figure 21.4, similar to process states in operating systems).</a:t>
            </a:r>
          </a:p>
          <a:p>
            <a:pPr indent="-331788" algn="just">
              <a:lnSpc>
                <a:spcPct val="90000"/>
              </a:lnSpc>
              <a:spcBef>
                <a:spcPts val="6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dirty="0">
                <a:latin typeface="Palatino" charset="0"/>
                <a:cs typeface="Times New Roman" pitchFamily="16" charset="0"/>
              </a:rPr>
              <a:t>Transaction states</a:t>
            </a:r>
            <a:r>
              <a:rPr lang="en-US" sz="2400" dirty="0">
                <a:latin typeface="Palatino" charset="0"/>
                <a:cs typeface="Times New Roman" pitchFamily="16" charset="0"/>
              </a:rPr>
              <a:t>:</a:t>
            </a:r>
          </a:p>
          <a:p>
            <a:pPr indent="-331788" algn="just">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dirty="0">
                <a:latin typeface="Palatino" charset="0"/>
                <a:cs typeface="Times New Roman" pitchFamily="16" charset="0"/>
              </a:rPr>
              <a:t>Active state </a:t>
            </a:r>
            <a:r>
              <a:rPr lang="en-US" sz="2400" dirty="0">
                <a:latin typeface="Palatino" charset="0"/>
                <a:cs typeface="Times New Roman" pitchFamily="16" charset="0"/>
              </a:rPr>
              <a:t>(executing read, write operations)</a:t>
            </a:r>
          </a:p>
          <a:p>
            <a:pPr indent="-331788" algn="just">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dirty="0">
                <a:latin typeface="Palatino" charset="0"/>
                <a:cs typeface="Times New Roman" pitchFamily="16" charset="0"/>
              </a:rPr>
              <a:t>Partially committed state </a:t>
            </a:r>
            <a:r>
              <a:rPr lang="en-US" sz="2400" dirty="0">
                <a:latin typeface="Palatino" charset="0"/>
                <a:cs typeface="Times New Roman" pitchFamily="16" charset="0"/>
              </a:rPr>
              <a:t>(ended but waiting for system checks to determine success or failure)</a:t>
            </a:r>
          </a:p>
          <a:p>
            <a:pPr indent="-331788" algn="just">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dirty="0">
                <a:latin typeface="Palatino" charset="0"/>
                <a:cs typeface="Times New Roman" pitchFamily="16" charset="0"/>
              </a:rPr>
              <a:t>Committed state </a:t>
            </a:r>
            <a:r>
              <a:rPr lang="en-US" sz="2400" dirty="0">
                <a:latin typeface="Palatino" charset="0"/>
                <a:cs typeface="Times New Roman" pitchFamily="16" charset="0"/>
              </a:rPr>
              <a:t>(transaction succeeded)</a:t>
            </a:r>
          </a:p>
          <a:p>
            <a:pPr indent="-331788" algn="just">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dirty="0">
                <a:latin typeface="Palatino" charset="0"/>
                <a:cs typeface="Times New Roman" pitchFamily="16" charset="0"/>
              </a:rPr>
              <a:t>Failed state </a:t>
            </a:r>
            <a:r>
              <a:rPr lang="en-US" sz="2400" dirty="0">
                <a:latin typeface="Palatino" charset="0"/>
                <a:cs typeface="Times New Roman" pitchFamily="16" charset="0"/>
              </a:rPr>
              <a:t>(transaction failed, must be rolled back)</a:t>
            </a:r>
          </a:p>
          <a:p>
            <a:pPr indent="-331788" algn="just">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dirty="0">
                <a:latin typeface="Palatino" charset="0"/>
                <a:cs typeface="Times New Roman" pitchFamily="16" charset="0"/>
              </a:rPr>
              <a:t>Terminated State </a:t>
            </a:r>
            <a:r>
              <a:rPr lang="en-US" sz="2400" dirty="0">
                <a:latin typeface="Palatino" charset="0"/>
                <a:cs typeface="Times New Roman" pitchFamily="16" charset="0"/>
              </a:rPr>
              <a:t>(transaction leaves system)</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1143000" y="228600"/>
            <a:ext cx="7173913"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cs typeface="Times New Roman" pitchFamily="16" charset="0"/>
              </a:rPr>
              <a:t>Database Cache (cont.)</a:t>
            </a:r>
          </a:p>
        </p:txBody>
      </p:sp>
      <p:sp>
        <p:nvSpPr>
          <p:cNvPr id="13314" name="Rectangle 2"/>
          <p:cNvSpPr>
            <a:spLocks noGrp="1" noChangeArrowheads="1"/>
          </p:cNvSpPr>
          <p:nvPr>
            <p:ph type="body" sz="half" idx="1"/>
          </p:nvPr>
        </p:nvSpPr>
        <p:spPr>
          <a:xfrm>
            <a:off x="228600" y="1309688"/>
            <a:ext cx="7772400" cy="4862512"/>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a:cs typeface="Times New Roman" pitchFamily="16" charset="0"/>
              </a:rPr>
              <a:t>Data items to be modified are first copied into database cache by the Cache Manager (CM) and after modification they are flushed (written) back to the disk.  The flushing is controlled by </a:t>
            </a:r>
            <a:r>
              <a:rPr lang="en-US" sz="2400" b="1">
                <a:cs typeface="Times New Roman" pitchFamily="16" charset="0"/>
              </a:rPr>
              <a:t>Modified</a:t>
            </a:r>
            <a:r>
              <a:rPr lang="en-US" sz="2400">
                <a:cs typeface="Times New Roman" pitchFamily="16" charset="0"/>
              </a:rPr>
              <a:t> and </a:t>
            </a:r>
            <a:r>
              <a:rPr lang="en-US" sz="2400" b="1">
                <a:cs typeface="Times New Roman" pitchFamily="16" charset="0"/>
              </a:rPr>
              <a:t>Pin-Unpin</a:t>
            </a:r>
            <a:r>
              <a:rPr lang="en-US" sz="2400">
                <a:cs typeface="Times New Roman" pitchFamily="16" charset="0"/>
              </a:rPr>
              <a:t> bits.</a:t>
            </a: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b="1">
                <a:cs typeface="Times New Roman" pitchFamily="16" charset="0"/>
              </a:rPr>
              <a:t>Pin-Unpin</a:t>
            </a:r>
            <a:r>
              <a:rPr lang="en-US" sz="2400">
                <a:cs typeface="Times New Roman" pitchFamily="16" charset="0"/>
              </a:rPr>
              <a:t>: If a buffer is pinned, it cannot be written back to disk until it is unpinned.</a:t>
            </a: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b="1">
                <a:cs typeface="Times New Roman" pitchFamily="16" charset="0"/>
              </a:rPr>
              <a:t>Modified</a:t>
            </a:r>
            <a:r>
              <a:rPr lang="en-US" sz="2400">
                <a:cs typeface="Times New Roman" pitchFamily="16" charset="0"/>
              </a:rPr>
              <a:t>: Indicates that one or more data items in the buffer have been changed.</a:t>
            </a: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914400" y="228600"/>
            <a:ext cx="7173913"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cs typeface="Times New Roman" pitchFamily="16" charset="0"/>
              </a:rPr>
              <a:t>Data Update</a:t>
            </a:r>
          </a:p>
        </p:txBody>
      </p:sp>
      <p:sp>
        <p:nvSpPr>
          <p:cNvPr id="14338" name="Rectangle 2"/>
          <p:cNvSpPr>
            <a:spLocks noGrp="1" noChangeArrowheads="1"/>
          </p:cNvSpPr>
          <p:nvPr>
            <p:ph type="body" sz="half" idx="1"/>
          </p:nvPr>
        </p:nvSpPr>
        <p:spPr>
          <a:xfrm>
            <a:off x="430213" y="1184275"/>
            <a:ext cx="7772400" cy="4324350"/>
          </a:xfrm>
          <a:ln/>
        </p:spPr>
        <p:txBody>
          <a:bodyPr lIns="90000" tIns="46800" rIns="90000" bIns="46800">
            <a:normAutofit lnSpcReduction="10000"/>
          </a:bodyPr>
          <a:lstStyle/>
          <a:p>
            <a:pPr marL="571500" indent="-566738">
              <a:lnSpc>
                <a:spcPct val="80000"/>
              </a:lnSpc>
              <a:spcBef>
                <a:spcPts val="600"/>
              </a:spcBef>
              <a:buClrTx/>
              <a:buFontTx/>
              <a:buNone/>
              <a:tabLst>
                <a:tab pos="571500" algn="l"/>
                <a:tab pos="684213" algn="l"/>
                <a:tab pos="1141413" algn="l"/>
                <a:tab pos="1598613" algn="l"/>
                <a:tab pos="2055813" algn="l"/>
                <a:tab pos="2513013" algn="l"/>
                <a:tab pos="2970213" algn="l"/>
                <a:tab pos="3427413" algn="l"/>
                <a:tab pos="3884613" algn="l"/>
                <a:tab pos="4341813" algn="l"/>
                <a:tab pos="4799013" algn="l"/>
                <a:tab pos="5256213" algn="l"/>
                <a:tab pos="5713413" algn="l"/>
                <a:tab pos="6170613" algn="l"/>
                <a:tab pos="6627813" algn="l"/>
                <a:tab pos="7085013" algn="l"/>
                <a:tab pos="7542213" algn="l"/>
                <a:tab pos="7999413" algn="l"/>
                <a:tab pos="8456613" algn="l"/>
                <a:tab pos="8913813" algn="l"/>
                <a:tab pos="9371013" algn="l"/>
              </a:tabLst>
            </a:pPr>
            <a:r>
              <a:rPr lang="en-US" sz="2400">
                <a:cs typeface="Times New Roman" pitchFamily="16" charset="0"/>
              </a:rPr>
              <a:t> </a:t>
            </a:r>
          </a:p>
          <a:p>
            <a:pPr marL="1023938" lvl="1" indent="-338138" algn="just">
              <a:lnSpc>
                <a:spcPct val="80000"/>
              </a:lnSpc>
              <a:spcBef>
                <a:spcPts val="600"/>
              </a:spcBef>
              <a:buClr>
                <a:srgbClr val="FF0000"/>
              </a:buClr>
              <a:buFont typeface="Times New Roman" pitchFamily="16" charset="0"/>
              <a:buChar char="•"/>
              <a:tabLst>
                <a:tab pos="571500" algn="l"/>
                <a:tab pos="684213" algn="l"/>
                <a:tab pos="1141413" algn="l"/>
                <a:tab pos="1598613" algn="l"/>
                <a:tab pos="2055813" algn="l"/>
                <a:tab pos="2513013" algn="l"/>
                <a:tab pos="2970213" algn="l"/>
                <a:tab pos="3427413" algn="l"/>
                <a:tab pos="3884613" algn="l"/>
                <a:tab pos="4341813" algn="l"/>
                <a:tab pos="4799013" algn="l"/>
                <a:tab pos="5256213" algn="l"/>
                <a:tab pos="5713413" algn="l"/>
                <a:tab pos="6170613" algn="l"/>
                <a:tab pos="6627813" algn="l"/>
                <a:tab pos="7085013" algn="l"/>
                <a:tab pos="7542213" algn="l"/>
                <a:tab pos="7999413" algn="l"/>
                <a:tab pos="8456613" algn="l"/>
                <a:tab pos="8913813" algn="l"/>
                <a:tab pos="9371013" algn="l"/>
              </a:tabLst>
            </a:pPr>
            <a:r>
              <a:rPr lang="en-US" sz="2400" b="1">
                <a:cs typeface="Times New Roman" pitchFamily="16" charset="0"/>
              </a:rPr>
              <a:t>Immediate Update</a:t>
            </a:r>
            <a:r>
              <a:rPr lang="en-US" sz="2400">
                <a:cs typeface="Times New Roman" pitchFamily="16" charset="0"/>
              </a:rPr>
              <a:t>:  A data item modified in cache can be written back to disk </a:t>
            </a:r>
            <a:r>
              <a:rPr lang="en-US" sz="2400" i="1">
                <a:cs typeface="Times New Roman" pitchFamily="16" charset="0"/>
              </a:rPr>
              <a:t>before the transaction commits</a:t>
            </a:r>
            <a:r>
              <a:rPr lang="en-US" sz="2400">
                <a:cs typeface="Times New Roman" pitchFamily="16" charset="0"/>
              </a:rPr>
              <a:t>.</a:t>
            </a:r>
          </a:p>
          <a:p>
            <a:pPr marL="1023938" lvl="1" indent="-338138" algn="just">
              <a:lnSpc>
                <a:spcPct val="80000"/>
              </a:lnSpc>
              <a:spcBef>
                <a:spcPts val="600"/>
              </a:spcBef>
              <a:buClr>
                <a:srgbClr val="FF0000"/>
              </a:buClr>
              <a:buFont typeface="Times New Roman" pitchFamily="16" charset="0"/>
              <a:buChar char="•"/>
              <a:tabLst>
                <a:tab pos="571500" algn="l"/>
                <a:tab pos="684213" algn="l"/>
                <a:tab pos="1141413" algn="l"/>
                <a:tab pos="1598613" algn="l"/>
                <a:tab pos="2055813" algn="l"/>
                <a:tab pos="2513013" algn="l"/>
                <a:tab pos="2970213" algn="l"/>
                <a:tab pos="3427413" algn="l"/>
                <a:tab pos="3884613" algn="l"/>
                <a:tab pos="4341813" algn="l"/>
                <a:tab pos="4799013" algn="l"/>
                <a:tab pos="5256213" algn="l"/>
                <a:tab pos="5713413" algn="l"/>
                <a:tab pos="6170613" algn="l"/>
                <a:tab pos="6627813" algn="l"/>
                <a:tab pos="7085013" algn="l"/>
                <a:tab pos="7542213" algn="l"/>
                <a:tab pos="7999413" algn="l"/>
                <a:tab pos="8456613" algn="l"/>
                <a:tab pos="8913813" algn="l"/>
                <a:tab pos="9371013" algn="l"/>
              </a:tabLst>
            </a:pPr>
            <a:r>
              <a:rPr lang="en-US" sz="2400" b="1">
                <a:cs typeface="Times New Roman" pitchFamily="16" charset="0"/>
              </a:rPr>
              <a:t>Deferred Update</a:t>
            </a:r>
            <a:r>
              <a:rPr lang="en-US" sz="2400">
                <a:cs typeface="Times New Roman" pitchFamily="16" charset="0"/>
              </a:rPr>
              <a:t>:  A modified data item in the cache cannot be written back to disk till </a:t>
            </a:r>
            <a:r>
              <a:rPr lang="en-US" sz="2400" i="1">
                <a:cs typeface="Times New Roman" pitchFamily="16" charset="0"/>
              </a:rPr>
              <a:t>after the transaction commits </a:t>
            </a:r>
            <a:r>
              <a:rPr lang="en-US" sz="2400">
                <a:cs typeface="Times New Roman" pitchFamily="16" charset="0"/>
              </a:rPr>
              <a:t>(buffer is </a:t>
            </a:r>
            <a:r>
              <a:rPr lang="en-US" sz="2400" b="1">
                <a:cs typeface="Times New Roman" pitchFamily="16" charset="0"/>
              </a:rPr>
              <a:t>pinned</a:t>
            </a:r>
            <a:r>
              <a:rPr lang="en-US" sz="2400">
                <a:cs typeface="Times New Roman" pitchFamily="16" charset="0"/>
              </a:rPr>
              <a:t>).</a:t>
            </a:r>
          </a:p>
          <a:p>
            <a:pPr marL="1023938" lvl="1" indent="-338138" algn="just">
              <a:lnSpc>
                <a:spcPct val="80000"/>
              </a:lnSpc>
              <a:spcBef>
                <a:spcPts val="600"/>
              </a:spcBef>
              <a:buClrTx/>
              <a:buFontTx/>
              <a:buNone/>
              <a:tabLst>
                <a:tab pos="571500" algn="l"/>
                <a:tab pos="684213" algn="l"/>
                <a:tab pos="1141413" algn="l"/>
                <a:tab pos="1598613" algn="l"/>
                <a:tab pos="2055813" algn="l"/>
                <a:tab pos="2513013" algn="l"/>
                <a:tab pos="2970213" algn="l"/>
                <a:tab pos="3427413" algn="l"/>
                <a:tab pos="3884613" algn="l"/>
                <a:tab pos="4341813" algn="l"/>
                <a:tab pos="4799013" algn="l"/>
                <a:tab pos="5256213" algn="l"/>
                <a:tab pos="5713413" algn="l"/>
                <a:tab pos="6170613" algn="l"/>
                <a:tab pos="6627813" algn="l"/>
                <a:tab pos="7085013" algn="l"/>
                <a:tab pos="7542213" algn="l"/>
                <a:tab pos="7999413" algn="l"/>
                <a:tab pos="8456613" algn="l"/>
                <a:tab pos="8913813" algn="l"/>
                <a:tab pos="9371013" algn="l"/>
              </a:tabLst>
            </a:pPr>
            <a:endParaRPr lang="en-US" sz="2400">
              <a:cs typeface="Times New Roman" pitchFamily="16" charset="0"/>
            </a:endParaRPr>
          </a:p>
          <a:p>
            <a:pPr marL="1023938" lvl="1" indent="-338138" algn="just">
              <a:lnSpc>
                <a:spcPct val="80000"/>
              </a:lnSpc>
              <a:spcBef>
                <a:spcPts val="600"/>
              </a:spcBef>
              <a:buClr>
                <a:srgbClr val="FF0000"/>
              </a:buClr>
              <a:buFont typeface="Times New Roman" pitchFamily="16" charset="0"/>
              <a:buChar char="•"/>
              <a:tabLst>
                <a:tab pos="571500" algn="l"/>
                <a:tab pos="684213" algn="l"/>
                <a:tab pos="1141413" algn="l"/>
                <a:tab pos="1598613" algn="l"/>
                <a:tab pos="2055813" algn="l"/>
                <a:tab pos="2513013" algn="l"/>
                <a:tab pos="2970213" algn="l"/>
                <a:tab pos="3427413" algn="l"/>
                <a:tab pos="3884613" algn="l"/>
                <a:tab pos="4341813" algn="l"/>
                <a:tab pos="4799013" algn="l"/>
                <a:tab pos="5256213" algn="l"/>
                <a:tab pos="5713413" algn="l"/>
                <a:tab pos="6170613" algn="l"/>
                <a:tab pos="6627813" algn="l"/>
                <a:tab pos="7085013" algn="l"/>
                <a:tab pos="7542213" algn="l"/>
                <a:tab pos="7999413" algn="l"/>
                <a:tab pos="8456613" algn="l"/>
                <a:tab pos="8913813" algn="l"/>
                <a:tab pos="9371013" algn="l"/>
              </a:tabLst>
            </a:pPr>
            <a:r>
              <a:rPr lang="en-US" sz="2400" b="1">
                <a:cs typeface="Times New Roman" pitchFamily="16" charset="0"/>
              </a:rPr>
              <a:t>Shadow update</a:t>
            </a:r>
            <a:r>
              <a:rPr lang="en-US" sz="2400">
                <a:cs typeface="Times New Roman" pitchFamily="16" charset="0"/>
              </a:rPr>
              <a:t>:  The modified version of a data item does not overwrite its disk copy but is written at a separate disk location (new version).</a:t>
            </a:r>
          </a:p>
          <a:p>
            <a:pPr marL="1023938" lvl="1" indent="-338138" algn="just">
              <a:lnSpc>
                <a:spcPct val="80000"/>
              </a:lnSpc>
              <a:spcBef>
                <a:spcPts val="600"/>
              </a:spcBef>
              <a:buClr>
                <a:srgbClr val="FF0000"/>
              </a:buClr>
              <a:buFont typeface="Times New Roman" pitchFamily="16" charset="0"/>
              <a:buChar char="•"/>
              <a:tabLst>
                <a:tab pos="571500" algn="l"/>
                <a:tab pos="684213" algn="l"/>
                <a:tab pos="1141413" algn="l"/>
                <a:tab pos="1598613" algn="l"/>
                <a:tab pos="2055813" algn="l"/>
                <a:tab pos="2513013" algn="l"/>
                <a:tab pos="2970213" algn="l"/>
                <a:tab pos="3427413" algn="l"/>
                <a:tab pos="3884613" algn="l"/>
                <a:tab pos="4341813" algn="l"/>
                <a:tab pos="4799013" algn="l"/>
                <a:tab pos="5256213" algn="l"/>
                <a:tab pos="5713413" algn="l"/>
                <a:tab pos="6170613" algn="l"/>
                <a:tab pos="6627813" algn="l"/>
                <a:tab pos="7085013" algn="l"/>
                <a:tab pos="7542213" algn="l"/>
                <a:tab pos="7999413" algn="l"/>
                <a:tab pos="8456613" algn="l"/>
                <a:tab pos="8913813" algn="l"/>
                <a:tab pos="9371013" algn="l"/>
              </a:tabLst>
            </a:pPr>
            <a:r>
              <a:rPr lang="en-US" sz="2400" b="1">
                <a:cs typeface="Times New Roman" pitchFamily="16" charset="0"/>
              </a:rPr>
              <a:t>In-place update</a:t>
            </a:r>
            <a:r>
              <a:rPr lang="en-US" sz="2400">
                <a:cs typeface="Times New Roman" pitchFamily="16" charset="0"/>
              </a:rPr>
              <a:t>: The disk version of the data item is overwritten by the cache version.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457200" y="228600"/>
            <a:ext cx="8229600"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cs typeface="Times New Roman" pitchFamily="16" charset="0"/>
              </a:rPr>
              <a:t>UNDO and REDO Recovery Actions</a:t>
            </a:r>
          </a:p>
        </p:txBody>
      </p:sp>
      <p:sp>
        <p:nvSpPr>
          <p:cNvPr id="15362" name="Rectangle 2"/>
          <p:cNvSpPr>
            <a:spLocks noGrp="1" noChangeArrowheads="1"/>
          </p:cNvSpPr>
          <p:nvPr>
            <p:ph type="body" sz="half" idx="1"/>
          </p:nvPr>
        </p:nvSpPr>
        <p:spPr>
          <a:xfrm>
            <a:off x="228600" y="1371600"/>
            <a:ext cx="8521700" cy="5518150"/>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a:cs typeface="Times New Roman" pitchFamily="16" charset="0"/>
              </a:rPr>
              <a:t>To maintain atomicity and durability, some transaction’s may have their operations </a:t>
            </a:r>
            <a:r>
              <a:rPr lang="en-US" sz="2400" b="1">
                <a:cs typeface="Times New Roman" pitchFamily="16" charset="0"/>
              </a:rPr>
              <a:t>redone</a:t>
            </a:r>
            <a:r>
              <a:rPr lang="en-US" sz="2400">
                <a:cs typeface="Times New Roman" pitchFamily="16" charset="0"/>
              </a:rPr>
              <a:t> or </a:t>
            </a:r>
            <a:r>
              <a:rPr lang="en-US" sz="2400" b="1">
                <a:cs typeface="Times New Roman" pitchFamily="16" charset="0"/>
              </a:rPr>
              <a:t>undone</a:t>
            </a:r>
            <a:r>
              <a:rPr lang="en-US" sz="2400">
                <a:cs typeface="Times New Roman" pitchFamily="16" charset="0"/>
              </a:rPr>
              <a:t> during recovery. UNDO (roll-back) is needed for transactions that are not committed yet. REDO (roll-forward) is needed for committed transactions whose writes may have not yet been flushed from cache to disk.</a:t>
            </a: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b="1">
                <a:cs typeface="Times New Roman" pitchFamily="16" charset="0"/>
              </a:rPr>
              <a:t>Undo</a:t>
            </a:r>
            <a:r>
              <a:rPr lang="en-US" sz="2400">
                <a:cs typeface="Times New Roman" pitchFamily="16" charset="0"/>
              </a:rPr>
              <a:t>: Restore all BFIMs from log to database on disk. UNDO proceeds backward in log (from most recent to oldest UNDO).</a:t>
            </a: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b="1">
                <a:cs typeface="Times New Roman" pitchFamily="16" charset="0"/>
              </a:rPr>
              <a:t>Redo</a:t>
            </a:r>
            <a:r>
              <a:rPr lang="en-US" sz="2400">
                <a:cs typeface="Times New Roman" pitchFamily="16" charset="0"/>
              </a:rPr>
              <a:t>: Restore all AFIMs from log to database on disk. REDO proceeds forward in log (from oldest to most recent REDO).</a:t>
            </a: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457200" y="593725"/>
            <a:ext cx="8001000" cy="64135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cs typeface="Times New Roman" pitchFamily="16" charset="0"/>
              </a:rPr>
              <a:t>Write-ahead Logging Protocol</a:t>
            </a:r>
          </a:p>
        </p:txBody>
      </p:sp>
      <p:sp>
        <p:nvSpPr>
          <p:cNvPr id="16386" name="Rectangle 2"/>
          <p:cNvSpPr>
            <a:spLocks noGrp="1" noChangeArrowheads="1"/>
          </p:cNvSpPr>
          <p:nvPr>
            <p:ph type="body" sz="half" idx="1"/>
          </p:nvPr>
        </p:nvSpPr>
        <p:spPr>
          <a:xfrm>
            <a:off x="0" y="1143000"/>
            <a:ext cx="8521700" cy="5086350"/>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a:cs typeface="Times New Roman" pitchFamily="16" charset="0"/>
              </a:rPr>
              <a:t>The information needed for recovery must be written to the log file on disk before changes are made to the database on disk. </a:t>
            </a:r>
            <a:r>
              <a:rPr lang="en-US" sz="2400" b="1">
                <a:cs typeface="Times New Roman" pitchFamily="16" charset="0"/>
              </a:rPr>
              <a:t>Write-Ahead Logging</a:t>
            </a:r>
            <a:r>
              <a:rPr lang="en-US" sz="2400">
                <a:cs typeface="Times New Roman" pitchFamily="16" charset="0"/>
              </a:rPr>
              <a:t> (WAL) protocol consists of two rules:</a:t>
            </a: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b="1">
                <a:cs typeface="Times New Roman" pitchFamily="16" charset="0"/>
              </a:rPr>
              <a:t>For Undo</a:t>
            </a:r>
            <a:r>
              <a:rPr lang="en-US" sz="2400">
                <a:cs typeface="Times New Roman" pitchFamily="16" charset="0"/>
              </a:rPr>
              <a:t>: Before a data item’s AFIM is flushed to the database on disk (overwriting the BFIM) its BFIM must be written to the log and the log must be saved to disk.</a:t>
            </a: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b="1">
                <a:cs typeface="Times New Roman" pitchFamily="16" charset="0"/>
              </a:rPr>
              <a:t>For Redo</a:t>
            </a:r>
            <a:r>
              <a:rPr lang="en-US" sz="2400">
                <a:cs typeface="Times New Roman" pitchFamily="16" charset="0"/>
              </a:rPr>
              <a:t>: Before a transaction executes its commit operation, all its AFIMs must be written to the log and the log must be saved on a stable store.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1028700" y="112713"/>
            <a:ext cx="7173913"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cs typeface="Times New Roman" pitchFamily="16" charset="0"/>
              </a:rPr>
              <a:t>Checkpointing</a:t>
            </a:r>
          </a:p>
        </p:txBody>
      </p:sp>
      <p:sp>
        <p:nvSpPr>
          <p:cNvPr id="17410" name="Rectangle 2"/>
          <p:cNvSpPr>
            <a:spLocks noGrp="1" noChangeArrowheads="1"/>
          </p:cNvSpPr>
          <p:nvPr>
            <p:ph type="body" sz="half" idx="1"/>
          </p:nvPr>
        </p:nvSpPr>
        <p:spPr>
          <a:xfrm>
            <a:off x="0" y="1000125"/>
            <a:ext cx="8521700" cy="4999038"/>
          </a:xfrm>
          <a:ln/>
        </p:spPr>
        <p:txBody>
          <a:bodyPr lIns="90000" tIns="46800" rIns="90000" bIns="46800">
            <a:normAutofit lnSpcReduction="10000"/>
          </a:bodyPr>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800" b="1">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a:cs typeface="Times New Roman" pitchFamily="16" charset="0"/>
              </a:rPr>
              <a:t>To minimize the </a:t>
            </a:r>
            <a:r>
              <a:rPr lang="en-US" sz="2400" b="1">
                <a:cs typeface="Times New Roman" pitchFamily="16" charset="0"/>
              </a:rPr>
              <a:t>REDO </a:t>
            </a:r>
            <a:r>
              <a:rPr lang="en-US" sz="2400">
                <a:cs typeface="Times New Roman" pitchFamily="16" charset="0"/>
              </a:rPr>
              <a:t>operations during recovery.  The following steps define a checkpoint operation:</a:t>
            </a:r>
          </a:p>
          <a:p>
            <a:pPr marL="685800" lvl="1" indent="0" algn="just">
              <a:spcBef>
                <a:spcPts val="600"/>
              </a:spcBef>
              <a:buFont typeface="Times New Roman" pitchFamily="16"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a:t>  Suspend execution of transactions temporarily.</a:t>
            </a:r>
          </a:p>
          <a:p>
            <a:pPr marL="685800" lvl="1" indent="0" algn="just">
              <a:spcBef>
                <a:spcPts val="600"/>
              </a:spcBef>
              <a:buFont typeface="Times New Roman" pitchFamily="16"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a:t>  Force write modified buffers from cache to disk.</a:t>
            </a:r>
          </a:p>
          <a:p>
            <a:pPr marL="685800" lvl="1" indent="0" algn="just">
              <a:spcBef>
                <a:spcPts val="600"/>
              </a:spcBef>
              <a:buFont typeface="Times New Roman" pitchFamily="16"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a:t>  Write a [checkpoint] record to the log, save the log to disk. This record also includes other info., such as the </a:t>
            </a:r>
            <a:r>
              <a:rPr lang="en-US" sz="2400" i="1"/>
              <a:t>list of active transactions</a:t>
            </a:r>
            <a:r>
              <a:rPr lang="en-US" sz="2400"/>
              <a:t> at the time of checkpoint.</a:t>
            </a:r>
          </a:p>
          <a:p>
            <a:pPr marL="685800" lvl="1" indent="0" algn="just">
              <a:spcBef>
                <a:spcPts val="600"/>
              </a:spcBef>
              <a:buFont typeface="Times New Roman" pitchFamily="16"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a:t>  Resume normal transaction execution.</a:t>
            </a: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a:t>During recovery </a:t>
            </a:r>
            <a:r>
              <a:rPr lang="en-US" sz="2400" b="1"/>
              <a:t>redo</a:t>
            </a:r>
            <a:r>
              <a:rPr lang="en-US" sz="2400"/>
              <a:t> is required only for transactions that have committed </a:t>
            </a:r>
            <a:r>
              <a:rPr lang="en-US" sz="2400" i="1"/>
              <a:t>after the last [checkpoint] record</a:t>
            </a:r>
            <a:r>
              <a:rPr lang="en-US" sz="2400"/>
              <a:t> in the log.</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028700" y="112713"/>
            <a:ext cx="7173913"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cs typeface="Times New Roman" pitchFamily="16" charset="0"/>
              </a:rPr>
              <a:t>Checkpointing (cont.)</a:t>
            </a:r>
          </a:p>
        </p:txBody>
      </p:sp>
      <p:sp>
        <p:nvSpPr>
          <p:cNvPr id="18434" name="Rectangle 2"/>
          <p:cNvSpPr>
            <a:spLocks noGrp="1" noChangeArrowheads="1"/>
          </p:cNvSpPr>
          <p:nvPr>
            <p:ph type="body" sz="half" idx="1"/>
          </p:nvPr>
        </p:nvSpPr>
        <p:spPr>
          <a:xfrm>
            <a:off x="0" y="1000125"/>
            <a:ext cx="8521700" cy="4486275"/>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800" b="1">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a:cs typeface="Times New Roman" pitchFamily="16" charset="0"/>
              </a:rPr>
              <a:t>Steps 1 and 4 in previous slide are not realistic.</a:t>
            </a: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a:t>A variation of checkpointing called </a:t>
            </a:r>
            <a:r>
              <a:rPr lang="en-US" sz="2400" b="1"/>
              <a:t>fuzzy checkpointing </a:t>
            </a:r>
            <a:r>
              <a:rPr lang="en-US" sz="2400"/>
              <a:t> allows transactions to continue execution during the checkpointing process.</a:t>
            </a: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a:t>We discuss fuzzy checkpointing in the ARIES protocol later.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0" y="228600"/>
            <a:ext cx="8686800"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cs typeface="Times New Roman" pitchFamily="16" charset="0"/>
              </a:rPr>
              <a:t>Other Database Recovery Concepts</a:t>
            </a:r>
          </a:p>
        </p:txBody>
      </p:sp>
      <p:sp>
        <p:nvSpPr>
          <p:cNvPr id="19458" name="Rectangle 2"/>
          <p:cNvSpPr>
            <a:spLocks noGrp="1" noChangeArrowheads="1"/>
          </p:cNvSpPr>
          <p:nvPr>
            <p:ph type="body" sz="half" idx="1"/>
          </p:nvPr>
        </p:nvSpPr>
        <p:spPr>
          <a:xfrm>
            <a:off x="206375" y="1323975"/>
            <a:ext cx="8521700" cy="5172075"/>
          </a:xfrm>
          <a:ln/>
        </p:spPr>
        <p:txBody>
          <a:bodyPr lIns="90000" tIns="46800" rIns="90000" bIns="46800"/>
          <a:lstStyle/>
          <a:p>
            <a:pPr marL="0" indent="0">
              <a:spcBef>
                <a:spcPts val="500"/>
              </a:spcBef>
              <a:buClrTx/>
              <a:buFontTx/>
              <a:buNone/>
              <a:tabLst>
                <a:tab pos="0" algn="l"/>
                <a:tab pos="68580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pPr>
            <a:r>
              <a:rPr lang="en-US" sz="2400" b="1">
                <a:cs typeface="Times New Roman" pitchFamily="16" charset="0"/>
              </a:rPr>
              <a:t>	</a:t>
            </a:r>
            <a:r>
              <a:rPr lang="en-US" sz="2000" b="1">
                <a:cs typeface="Times New Roman" pitchFamily="16" charset="0"/>
              </a:rPr>
              <a:t>Steal/No-Steal and Force/No-Force</a:t>
            </a:r>
          </a:p>
          <a:p>
            <a:pPr marL="685800" lvl="1" indent="0" algn="just">
              <a:spcBef>
                <a:spcPts val="500"/>
              </a:spcBef>
              <a:buClrTx/>
              <a:buFontTx/>
              <a:buNone/>
              <a:tabLst>
                <a:tab pos="0" algn="l"/>
                <a:tab pos="68580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pPr>
            <a:r>
              <a:rPr lang="en-US" sz="2000">
                <a:cs typeface="Times New Roman" pitchFamily="16" charset="0"/>
              </a:rPr>
              <a:t>Specify how to flush database cache buffers to database on disk:</a:t>
            </a:r>
          </a:p>
          <a:p>
            <a:pPr marL="685800" lvl="1" indent="0" algn="just">
              <a:spcBef>
                <a:spcPts val="500"/>
              </a:spcBef>
              <a:buClrTx/>
              <a:buFontTx/>
              <a:buNone/>
              <a:tabLst>
                <a:tab pos="0" algn="l"/>
                <a:tab pos="68580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pPr>
            <a:r>
              <a:rPr lang="en-US" sz="2000" b="1">
                <a:cs typeface="Times New Roman" pitchFamily="16" charset="0"/>
              </a:rPr>
              <a:t>Steal</a:t>
            </a:r>
            <a:r>
              <a:rPr lang="en-US" sz="2000">
                <a:cs typeface="Times New Roman" pitchFamily="16" charset="0"/>
              </a:rPr>
              <a:t>: Cache buffers updated by a transaction may be flushed to disk before the transaction commits (recovery may require UNDO).</a:t>
            </a:r>
          </a:p>
          <a:p>
            <a:pPr marL="685800" lvl="1" indent="0" algn="just">
              <a:spcBef>
                <a:spcPts val="500"/>
              </a:spcBef>
              <a:buClrTx/>
              <a:buFontTx/>
              <a:buNone/>
              <a:tabLst>
                <a:tab pos="0" algn="l"/>
                <a:tab pos="68580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pPr>
            <a:r>
              <a:rPr lang="en-US" sz="2000" b="1">
                <a:cs typeface="Times New Roman" pitchFamily="16" charset="0"/>
              </a:rPr>
              <a:t>No-Steal</a:t>
            </a:r>
            <a:r>
              <a:rPr lang="en-US" sz="2000">
                <a:cs typeface="Times New Roman" pitchFamily="16" charset="0"/>
              </a:rPr>
              <a:t>: Cache buffers cannot be flushed until after transaction commit (NO-UNDO). (Buffers are </a:t>
            </a:r>
            <a:r>
              <a:rPr lang="en-US" sz="2000" i="1">
                <a:cs typeface="Times New Roman" pitchFamily="16" charset="0"/>
              </a:rPr>
              <a:t>pinned </a:t>
            </a:r>
            <a:r>
              <a:rPr lang="en-US" sz="2000">
                <a:cs typeface="Times New Roman" pitchFamily="16" charset="0"/>
              </a:rPr>
              <a:t> till transactions commit).</a:t>
            </a:r>
          </a:p>
          <a:p>
            <a:pPr marL="685800" lvl="1" indent="0" algn="just">
              <a:spcBef>
                <a:spcPts val="500"/>
              </a:spcBef>
              <a:buClrTx/>
              <a:buFontTx/>
              <a:buNone/>
              <a:tabLst>
                <a:tab pos="0" algn="l"/>
                <a:tab pos="68580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pPr>
            <a:r>
              <a:rPr lang="en-US" sz="2000" b="1">
                <a:cs typeface="Times New Roman" pitchFamily="16" charset="0"/>
              </a:rPr>
              <a:t>Force</a:t>
            </a:r>
            <a:r>
              <a:rPr lang="en-US" sz="2000">
                <a:cs typeface="Times New Roman" pitchFamily="16" charset="0"/>
              </a:rPr>
              <a:t>:  Cache is flushed (forced) to disk before transaction commits (NO-REDO).</a:t>
            </a:r>
          </a:p>
          <a:p>
            <a:pPr marL="685800" lvl="1" indent="0" algn="just">
              <a:spcBef>
                <a:spcPts val="500"/>
              </a:spcBef>
              <a:buClrTx/>
              <a:buFontTx/>
              <a:buNone/>
              <a:tabLst>
                <a:tab pos="0" algn="l"/>
                <a:tab pos="68580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pPr>
            <a:r>
              <a:rPr lang="en-US" sz="2000" b="1">
                <a:cs typeface="Times New Roman" pitchFamily="16" charset="0"/>
              </a:rPr>
              <a:t>No-Force</a:t>
            </a:r>
            <a:r>
              <a:rPr lang="en-US" sz="2000">
                <a:cs typeface="Times New Roman" pitchFamily="16" charset="0"/>
              </a:rPr>
              <a:t>:  Some cache flushing may be deferred till after transaction commits (recovery may require REDO).</a:t>
            </a:r>
          </a:p>
          <a:p>
            <a:pPr marL="685800" lvl="1" indent="0" algn="just">
              <a:spcBef>
                <a:spcPts val="500"/>
              </a:spcBef>
              <a:buClrTx/>
              <a:buFontTx/>
              <a:buNone/>
              <a:tabLst>
                <a:tab pos="0" algn="l"/>
                <a:tab pos="68580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pPr>
            <a:r>
              <a:rPr lang="en-US" sz="2000">
                <a:cs typeface="Times New Roman" pitchFamily="16" charset="0"/>
              </a:rPr>
              <a:t>These give rise to four different ways for handling recovery:</a:t>
            </a:r>
          </a:p>
          <a:p>
            <a:pPr marL="685800" lvl="1" indent="0" algn="just">
              <a:spcBef>
                <a:spcPts val="500"/>
              </a:spcBef>
              <a:buClrTx/>
              <a:buFontTx/>
              <a:buNone/>
              <a:tabLst>
                <a:tab pos="0" algn="l"/>
                <a:tab pos="68580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pPr>
            <a:r>
              <a:rPr lang="en-US" sz="2000">
                <a:cs typeface="Times New Roman" pitchFamily="16" charset="0"/>
              </a:rPr>
              <a:t>Steal/No-Force (Undo/Redo), Steal/Force (Undo/No-redo), No-Steal/No-Force (Redo/No-undo), No-Steal/Force (No-undo/No-redo).</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0" y="228600"/>
            <a:ext cx="8686800" cy="1066800"/>
          </a:xfrm>
          <a:ln/>
        </p:spPr>
        <p:txBody>
          <a:bodyPr lIns="92160" tIns="46080" rIns="92160" bIns="46080">
            <a:normAutofit fontScale="90000"/>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b="1">
                <a:cs typeface="Times New Roman" pitchFamily="16" charset="0"/>
              </a:rPr>
              <a:t>Deferred Update (NO-UNDO/REDO) Recovery Protocol</a:t>
            </a:r>
          </a:p>
        </p:txBody>
      </p:sp>
      <p:sp>
        <p:nvSpPr>
          <p:cNvPr id="2" name="Footer Placeholder 1"/>
          <p:cNvSpPr>
            <a:spLocks noGrp="1"/>
          </p:cNvSpPr>
          <p:nvPr>
            <p:ph type="ftr" sz="quarter" idx="11"/>
          </p:nvPr>
        </p:nvSpPr>
        <p:spPr/>
        <p:txBody>
          <a:bodyPr/>
          <a:lstStyle/>
          <a:p>
            <a:r>
              <a:rPr lang="en-US"/>
              <a:t>DEPT OF CSE,AIET,MIJAR</a:t>
            </a:r>
          </a:p>
        </p:txBody>
      </p:sp>
      <p:sp>
        <p:nvSpPr>
          <p:cNvPr id="20482" name="Rectangle 2"/>
          <p:cNvSpPr>
            <a:spLocks noChangeArrowheads="1"/>
          </p:cNvSpPr>
          <p:nvPr/>
        </p:nvSpPr>
        <p:spPr bwMode="auto">
          <a:xfrm>
            <a:off x="666750" y="1123950"/>
            <a:ext cx="7600950" cy="460375"/>
          </a:xfrm>
          <a:prstGeom prst="rect">
            <a:avLst/>
          </a:prstGeom>
          <a:noFill/>
          <a:ln w="9525">
            <a:noFill/>
            <a:round/>
            <a:headEnd/>
            <a:tailEnd/>
          </a:ln>
          <a:effectLst/>
        </p:spPr>
        <p:txBody>
          <a:bodyPr wrap="none" anchor="ctr"/>
          <a:lstStyle/>
          <a:p>
            <a:endParaRPr lang="en-US"/>
          </a:p>
        </p:txBody>
      </p:sp>
      <p:sp>
        <p:nvSpPr>
          <p:cNvPr id="20483" name="Rectangle 3"/>
          <p:cNvSpPr>
            <a:spLocks noChangeArrowheads="1"/>
          </p:cNvSpPr>
          <p:nvPr/>
        </p:nvSpPr>
        <p:spPr bwMode="auto">
          <a:xfrm>
            <a:off x="228600" y="1581150"/>
            <a:ext cx="7745413" cy="4362450"/>
          </a:xfrm>
          <a:prstGeom prst="rect">
            <a:avLst/>
          </a:prstGeom>
          <a:noFill/>
          <a:ln w="9525">
            <a:noFill/>
            <a:round/>
            <a:headEnd/>
            <a:tailEnd/>
          </a:ln>
          <a:effectLst/>
        </p:spPr>
        <p:txBody>
          <a:bodyPr lIns="90000" tIns="46800" rIns="90000" bIns="46800">
            <a:spAutoFit/>
          </a:bodyPr>
          <a:lstStyle/>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solidFill>
                  <a:srgbClr val="000000"/>
                </a:solidFill>
              </a:rPr>
              <a:t>System must impose </a:t>
            </a:r>
            <a:r>
              <a:rPr lang="en-US" sz="2000" b="1">
                <a:solidFill>
                  <a:srgbClr val="000000"/>
                </a:solidFill>
              </a:rPr>
              <a:t>NO-STEAL </a:t>
            </a:r>
            <a:r>
              <a:rPr lang="en-US" sz="2000">
                <a:solidFill>
                  <a:srgbClr val="000000"/>
                </a:solidFill>
              </a:rPr>
              <a:t>rule. Recovery subsystem analyzes the log, and creates two lists:</a:t>
            </a:r>
          </a:p>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a:solidFill>
                <a:srgbClr val="000000"/>
              </a:solidFill>
            </a:endParaRPr>
          </a:p>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a:solidFill>
                  <a:srgbClr val="000000"/>
                </a:solidFill>
              </a:rPr>
              <a:t>Active Transaction list</a:t>
            </a:r>
            <a:r>
              <a:rPr lang="en-US" sz="2000">
                <a:solidFill>
                  <a:srgbClr val="000000"/>
                </a:solidFill>
              </a:rPr>
              <a:t>:  All active (uncommitted) transaction ids are entered in this list.</a:t>
            </a:r>
          </a:p>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a:solidFill>
                  <a:srgbClr val="000000"/>
                </a:solidFill>
              </a:rPr>
              <a:t>Committed Transaction list</a:t>
            </a:r>
            <a:r>
              <a:rPr lang="en-US" sz="2000">
                <a:solidFill>
                  <a:srgbClr val="000000"/>
                </a:solidFill>
              </a:rPr>
              <a:t>: Transactions committed after the last checkpoint are entered in this table.</a:t>
            </a:r>
          </a:p>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a:solidFill>
                <a:srgbClr val="000000"/>
              </a:solidFill>
            </a:endParaRPr>
          </a:p>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solidFill>
                  <a:srgbClr val="000000"/>
                </a:solidFill>
              </a:rPr>
              <a:t>During recovery, transactions in </a:t>
            </a:r>
            <a:r>
              <a:rPr lang="en-US" sz="2000" b="1">
                <a:solidFill>
                  <a:srgbClr val="000000"/>
                </a:solidFill>
              </a:rPr>
              <a:t>commit</a:t>
            </a:r>
            <a:r>
              <a:rPr lang="en-US" sz="2000">
                <a:solidFill>
                  <a:srgbClr val="000000"/>
                </a:solidFill>
              </a:rPr>
              <a:t> list are </a:t>
            </a:r>
            <a:r>
              <a:rPr lang="en-US" sz="2000" b="1">
                <a:solidFill>
                  <a:srgbClr val="000000"/>
                </a:solidFill>
              </a:rPr>
              <a:t>redone</a:t>
            </a:r>
            <a:r>
              <a:rPr lang="en-US" sz="2000">
                <a:solidFill>
                  <a:srgbClr val="000000"/>
                </a:solidFill>
              </a:rPr>
              <a:t>;  transactions in </a:t>
            </a:r>
            <a:r>
              <a:rPr lang="en-US" sz="2000" b="1">
                <a:solidFill>
                  <a:srgbClr val="000000"/>
                </a:solidFill>
              </a:rPr>
              <a:t>active</a:t>
            </a:r>
            <a:r>
              <a:rPr lang="en-US" sz="2000">
                <a:solidFill>
                  <a:srgbClr val="000000"/>
                </a:solidFill>
              </a:rPr>
              <a:t> list are </a:t>
            </a:r>
            <a:r>
              <a:rPr lang="en-US" sz="2000" i="1">
                <a:solidFill>
                  <a:srgbClr val="000000"/>
                </a:solidFill>
              </a:rPr>
              <a:t>ignored</a:t>
            </a:r>
            <a:r>
              <a:rPr lang="en-US" sz="2000">
                <a:solidFill>
                  <a:srgbClr val="000000"/>
                </a:solidFill>
              </a:rPr>
              <a:t> (because of NO-STEAL rule, none of their writes have been applied to the database on disk).  Some transactions may be </a:t>
            </a:r>
            <a:r>
              <a:rPr lang="en-US" sz="2000" b="1">
                <a:solidFill>
                  <a:srgbClr val="000000"/>
                </a:solidFill>
              </a:rPr>
              <a:t>redone</a:t>
            </a:r>
            <a:r>
              <a:rPr lang="en-US" sz="2000">
                <a:solidFill>
                  <a:srgbClr val="000000"/>
                </a:solidFill>
              </a:rPr>
              <a:t> twice; this does not create inconsistency because </a:t>
            </a:r>
            <a:r>
              <a:rPr lang="en-US" sz="2000" b="1">
                <a:solidFill>
                  <a:srgbClr val="000000"/>
                </a:solidFill>
              </a:rPr>
              <a:t>REDO</a:t>
            </a:r>
            <a:r>
              <a:rPr lang="en-US" sz="2000">
                <a:solidFill>
                  <a:srgbClr val="000000"/>
                </a:solidFill>
              </a:rPr>
              <a:t> is “</a:t>
            </a:r>
            <a:r>
              <a:rPr lang="en-US" sz="2000" b="1">
                <a:solidFill>
                  <a:srgbClr val="000000"/>
                </a:solidFill>
              </a:rPr>
              <a:t>idempotent</a:t>
            </a:r>
            <a:r>
              <a:rPr lang="en-US" sz="2000">
                <a:solidFill>
                  <a:srgbClr val="000000"/>
                </a:solidFill>
              </a:rPr>
              <a:t>”, that is, one REDO for an AFIM is equivalent to multiple REDO for the same AFIM.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0" y="228600"/>
            <a:ext cx="8686800" cy="1066800"/>
          </a:xfrm>
          <a:ln/>
        </p:spPr>
        <p:txBody>
          <a:bodyPr lIns="92160" tIns="46080" rIns="92160" bIns="46080">
            <a:normAutofit fontScale="90000"/>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b="1">
                <a:cs typeface="Times New Roman" pitchFamily="16" charset="0"/>
              </a:rPr>
              <a:t>Deferred Update (NO-UNDO/REDO) Recovery Protocol (cont.)</a:t>
            </a:r>
          </a:p>
        </p:txBody>
      </p:sp>
      <p:sp>
        <p:nvSpPr>
          <p:cNvPr id="2" name="Footer Placeholder 1"/>
          <p:cNvSpPr>
            <a:spLocks noGrp="1"/>
          </p:cNvSpPr>
          <p:nvPr>
            <p:ph type="ftr" sz="quarter" idx="11"/>
          </p:nvPr>
        </p:nvSpPr>
        <p:spPr/>
        <p:txBody>
          <a:bodyPr/>
          <a:lstStyle/>
          <a:p>
            <a:r>
              <a:rPr lang="en-US"/>
              <a:t>DEPT OF CSE,AIET,MIJAR</a:t>
            </a:r>
          </a:p>
        </p:txBody>
      </p:sp>
      <p:sp>
        <p:nvSpPr>
          <p:cNvPr id="21506" name="Rectangle 2"/>
          <p:cNvSpPr>
            <a:spLocks noChangeArrowheads="1"/>
          </p:cNvSpPr>
          <p:nvPr/>
        </p:nvSpPr>
        <p:spPr bwMode="auto">
          <a:xfrm>
            <a:off x="666750" y="1123950"/>
            <a:ext cx="7600950" cy="460375"/>
          </a:xfrm>
          <a:prstGeom prst="rect">
            <a:avLst/>
          </a:prstGeom>
          <a:noFill/>
          <a:ln w="9525">
            <a:noFill/>
            <a:round/>
            <a:headEnd/>
            <a:tailEnd/>
          </a:ln>
          <a:effectLst/>
        </p:spPr>
        <p:txBody>
          <a:bodyPr wrap="none" anchor="ctr"/>
          <a:lstStyle/>
          <a:p>
            <a:endParaRPr lang="en-US"/>
          </a:p>
        </p:txBody>
      </p:sp>
      <p:sp>
        <p:nvSpPr>
          <p:cNvPr id="21507" name="Rectangle 3"/>
          <p:cNvSpPr>
            <a:spLocks noChangeArrowheads="1"/>
          </p:cNvSpPr>
          <p:nvPr/>
        </p:nvSpPr>
        <p:spPr bwMode="auto">
          <a:xfrm>
            <a:off x="228600" y="1581150"/>
            <a:ext cx="7745413" cy="1619250"/>
          </a:xfrm>
          <a:prstGeom prst="rect">
            <a:avLst/>
          </a:prstGeom>
          <a:noFill/>
          <a:ln w="9525">
            <a:noFill/>
            <a:round/>
            <a:headEnd/>
            <a:tailEnd/>
          </a:ln>
          <a:effectLst/>
        </p:spPr>
        <p:txBody>
          <a:bodyPr lIns="90000" tIns="46800" rIns="90000" bIns="46800">
            <a:spAutoFit/>
          </a:bodyPr>
          <a:lstStyle/>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u="sng">
                <a:solidFill>
                  <a:srgbClr val="000000"/>
                </a:solidFill>
              </a:rPr>
              <a:t>Advantage:</a:t>
            </a:r>
            <a:r>
              <a:rPr lang="en-US" sz="2000">
                <a:solidFill>
                  <a:srgbClr val="000000"/>
                </a:solidFill>
              </a:rPr>
              <a:t> Only </a:t>
            </a:r>
            <a:r>
              <a:rPr lang="en-US" sz="2000" b="1">
                <a:solidFill>
                  <a:srgbClr val="000000"/>
                </a:solidFill>
              </a:rPr>
              <a:t>REDO</a:t>
            </a:r>
            <a:r>
              <a:rPr lang="en-US" sz="2000">
                <a:solidFill>
                  <a:srgbClr val="000000"/>
                </a:solidFill>
              </a:rPr>
              <a:t> is needed during recovery.</a:t>
            </a:r>
          </a:p>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a:solidFill>
                <a:srgbClr val="000000"/>
              </a:solidFill>
            </a:endParaRPr>
          </a:p>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u="sng">
                <a:solidFill>
                  <a:srgbClr val="000000"/>
                </a:solidFill>
              </a:rPr>
              <a:t>Disadvantage:</a:t>
            </a:r>
            <a:r>
              <a:rPr lang="en-US" sz="2000">
                <a:solidFill>
                  <a:srgbClr val="000000"/>
                </a:solidFill>
              </a:rPr>
              <a:t> Many buffers may be pinned while waiting for transactions that updated them to commit, so system may run out of cache buffers when requests are made by new transactions.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228600" y="419100"/>
            <a:ext cx="8229600" cy="7239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cs typeface="Times New Roman" pitchFamily="16" charset="0"/>
              </a:rPr>
              <a:t>UNDO/NO-REDO Recovery Protocol</a:t>
            </a:r>
          </a:p>
        </p:txBody>
      </p:sp>
      <p:sp>
        <p:nvSpPr>
          <p:cNvPr id="2" name="Footer Placeholder 1"/>
          <p:cNvSpPr>
            <a:spLocks noGrp="1"/>
          </p:cNvSpPr>
          <p:nvPr>
            <p:ph type="ftr" sz="quarter" idx="11"/>
          </p:nvPr>
        </p:nvSpPr>
        <p:spPr/>
        <p:txBody>
          <a:bodyPr/>
          <a:lstStyle/>
          <a:p>
            <a:r>
              <a:rPr lang="en-US"/>
              <a:t>DEPT OF CSE,AIET,MIJAR</a:t>
            </a:r>
          </a:p>
        </p:txBody>
      </p:sp>
      <p:sp>
        <p:nvSpPr>
          <p:cNvPr id="22530" name="Rectangle 2"/>
          <p:cNvSpPr>
            <a:spLocks noChangeArrowheads="1"/>
          </p:cNvSpPr>
          <p:nvPr/>
        </p:nvSpPr>
        <p:spPr bwMode="auto">
          <a:xfrm>
            <a:off x="538163" y="1352550"/>
            <a:ext cx="6877050" cy="460375"/>
          </a:xfrm>
          <a:prstGeom prst="rect">
            <a:avLst/>
          </a:prstGeom>
          <a:noFill/>
          <a:ln w="9525">
            <a:noFill/>
            <a:round/>
            <a:headEnd/>
            <a:tailEnd/>
          </a:ln>
          <a:effectLst/>
        </p:spPr>
        <p:txBody>
          <a:bodyPr wrap="none" anchor="ctr"/>
          <a:lstStyle/>
          <a:p>
            <a:endParaRPr lang="en-US"/>
          </a:p>
        </p:txBody>
      </p:sp>
      <p:sp>
        <p:nvSpPr>
          <p:cNvPr id="22531" name="Rectangle 3"/>
          <p:cNvSpPr>
            <a:spLocks noChangeArrowheads="1"/>
          </p:cNvSpPr>
          <p:nvPr/>
        </p:nvSpPr>
        <p:spPr bwMode="auto">
          <a:xfrm>
            <a:off x="255588" y="1600200"/>
            <a:ext cx="7745412" cy="4667250"/>
          </a:xfrm>
          <a:prstGeom prst="rect">
            <a:avLst/>
          </a:prstGeom>
          <a:noFill/>
          <a:ln w="9525">
            <a:noFill/>
            <a:round/>
            <a:headEnd/>
            <a:tailEnd/>
          </a:ln>
          <a:effectLst/>
        </p:spPr>
        <p:txBody>
          <a:bodyPr lIns="90000" tIns="46800" rIns="90000" bIns="46800">
            <a:spAutoFit/>
          </a:bodyPr>
          <a:lstStyle/>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solidFill>
                  <a:srgbClr val="000000"/>
                </a:solidFill>
              </a:rPr>
              <a:t>In this method, </a:t>
            </a:r>
            <a:r>
              <a:rPr lang="en-US" sz="2000" b="1">
                <a:solidFill>
                  <a:srgbClr val="000000"/>
                </a:solidFill>
              </a:rPr>
              <a:t>FORCE</a:t>
            </a:r>
            <a:r>
              <a:rPr lang="en-US" sz="2000">
                <a:solidFill>
                  <a:srgbClr val="000000"/>
                </a:solidFill>
              </a:rPr>
              <a:t> rule is imposed by system (AFIMs of a transaction are flushed to the database on disk under Write Ahead Logging </a:t>
            </a:r>
            <a:r>
              <a:rPr lang="en-US" sz="2000" i="1">
                <a:solidFill>
                  <a:srgbClr val="000000"/>
                </a:solidFill>
              </a:rPr>
              <a:t>before the transaction commits</a:t>
            </a:r>
            <a:r>
              <a:rPr lang="en-US" sz="2000">
                <a:solidFill>
                  <a:srgbClr val="000000"/>
                </a:solidFill>
              </a:rPr>
              <a:t>).  </a:t>
            </a:r>
          </a:p>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a:solidFill>
                <a:srgbClr val="000000"/>
              </a:solidFill>
            </a:endParaRPr>
          </a:p>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solidFill>
                  <a:srgbClr val="000000"/>
                </a:solidFill>
              </a:rPr>
              <a:t>Transactions in active list are </a:t>
            </a:r>
            <a:r>
              <a:rPr lang="en-US" sz="2000" b="1">
                <a:solidFill>
                  <a:srgbClr val="000000"/>
                </a:solidFill>
              </a:rPr>
              <a:t>undone</a:t>
            </a:r>
            <a:r>
              <a:rPr lang="en-US" sz="2000">
                <a:solidFill>
                  <a:srgbClr val="000000"/>
                </a:solidFill>
              </a:rPr>
              <a:t>; transactions in committed list are ignored (because based on FORCE rule, all their changes are already written to the database on disk).</a:t>
            </a:r>
          </a:p>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a:solidFill>
                <a:srgbClr val="000000"/>
              </a:solidFill>
            </a:endParaRPr>
          </a:p>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u="sng">
                <a:solidFill>
                  <a:srgbClr val="000000"/>
                </a:solidFill>
              </a:rPr>
              <a:t>Advantage:</a:t>
            </a:r>
            <a:r>
              <a:rPr lang="en-US" sz="2000">
                <a:solidFill>
                  <a:srgbClr val="000000"/>
                </a:solidFill>
              </a:rPr>
              <a:t> During recovery, only </a:t>
            </a:r>
            <a:r>
              <a:rPr lang="en-US" sz="2000" b="1">
                <a:solidFill>
                  <a:srgbClr val="000000"/>
                </a:solidFill>
              </a:rPr>
              <a:t>UNDO</a:t>
            </a:r>
            <a:r>
              <a:rPr lang="en-US" sz="2000">
                <a:solidFill>
                  <a:srgbClr val="000000"/>
                </a:solidFill>
              </a:rPr>
              <a:t> is needed.</a:t>
            </a:r>
          </a:p>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a:solidFill>
                <a:srgbClr val="000000"/>
              </a:solidFill>
            </a:endParaRPr>
          </a:p>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u="sng">
                <a:solidFill>
                  <a:srgbClr val="000000"/>
                </a:solidFill>
              </a:rPr>
              <a:t>Disadvantages:</a:t>
            </a:r>
            <a:r>
              <a:rPr lang="en-US" sz="2000">
                <a:solidFill>
                  <a:srgbClr val="000000"/>
                </a:solidFill>
              </a:rPr>
              <a:t> 1. Commit of a transaction is delayed until all its changes are force-written to disk. 2. Some buffers may be written to disk multiple times if they are updated by several transactions.</a:t>
            </a:r>
          </a:p>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a:solidFill>
                <a:srgbClr val="000000"/>
              </a:solidFill>
            </a:endParaRPr>
          </a:p>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solidFill>
                  <a:srgbClr val="000000"/>
                </a:solidFill>
              </a:rPr>
              <a:t> </a:t>
            </a:r>
          </a:p>
        </p:txBody>
      </p:sp>
      <p:sp>
        <p:nvSpPr>
          <p:cNvPr id="22532" name="Rectangle 4"/>
          <p:cNvSpPr>
            <a:spLocks noChangeArrowheads="1"/>
          </p:cNvSpPr>
          <p:nvPr/>
        </p:nvSpPr>
        <p:spPr bwMode="auto">
          <a:xfrm>
            <a:off x="920750" y="2182813"/>
            <a:ext cx="3690938" cy="460375"/>
          </a:xfrm>
          <a:prstGeom prst="rect">
            <a:avLst/>
          </a:prstGeom>
          <a:noFill/>
          <a:ln w="9525">
            <a:noFill/>
            <a:round/>
            <a:headEnd/>
            <a:tailEnd/>
          </a:ln>
          <a:effectLst/>
        </p:spPr>
        <p:txBody>
          <a:bodyPr wrap="none" anchor="ctr"/>
          <a:lstStyle/>
          <a:p>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3"/>
          <a:srcRect/>
          <a:stretch>
            <a:fillRect/>
          </a:stretch>
        </p:blipFill>
        <p:spPr bwMode="auto">
          <a:xfrm>
            <a:off x="0" y="1644650"/>
            <a:ext cx="8683625" cy="300355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0" y="228600"/>
            <a:ext cx="8686800" cy="7239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cs typeface="Times New Roman" pitchFamily="16" charset="0"/>
              </a:rPr>
              <a:t>UNDO/REDO Recovery Protocol </a:t>
            </a:r>
          </a:p>
        </p:txBody>
      </p:sp>
      <p:sp>
        <p:nvSpPr>
          <p:cNvPr id="2" name="Footer Placeholder 1"/>
          <p:cNvSpPr>
            <a:spLocks noGrp="1"/>
          </p:cNvSpPr>
          <p:nvPr>
            <p:ph type="ftr" sz="quarter" idx="11"/>
          </p:nvPr>
        </p:nvSpPr>
        <p:spPr/>
        <p:txBody>
          <a:bodyPr/>
          <a:lstStyle/>
          <a:p>
            <a:r>
              <a:rPr lang="en-US"/>
              <a:t>DEPT OF CSE,AIET,MIJAR</a:t>
            </a:r>
          </a:p>
        </p:txBody>
      </p:sp>
      <p:sp>
        <p:nvSpPr>
          <p:cNvPr id="23554" name="Rectangle 2"/>
          <p:cNvSpPr>
            <a:spLocks noChangeArrowheads="1"/>
          </p:cNvSpPr>
          <p:nvPr/>
        </p:nvSpPr>
        <p:spPr bwMode="auto">
          <a:xfrm>
            <a:off x="538163" y="1123950"/>
            <a:ext cx="6877050" cy="460375"/>
          </a:xfrm>
          <a:prstGeom prst="rect">
            <a:avLst/>
          </a:prstGeom>
          <a:noFill/>
          <a:ln w="9525">
            <a:noFill/>
            <a:round/>
            <a:headEnd/>
            <a:tailEnd/>
          </a:ln>
          <a:effectLst/>
        </p:spPr>
        <p:txBody>
          <a:bodyPr wrap="none" anchor="ctr"/>
          <a:lstStyle/>
          <a:p>
            <a:endParaRPr lang="en-US"/>
          </a:p>
        </p:txBody>
      </p:sp>
      <p:sp>
        <p:nvSpPr>
          <p:cNvPr id="23555" name="Rectangle 3"/>
          <p:cNvSpPr>
            <a:spLocks noChangeArrowheads="1"/>
          </p:cNvSpPr>
          <p:nvPr/>
        </p:nvSpPr>
        <p:spPr bwMode="auto">
          <a:xfrm>
            <a:off x="255588" y="1600200"/>
            <a:ext cx="7745412" cy="2838450"/>
          </a:xfrm>
          <a:prstGeom prst="rect">
            <a:avLst/>
          </a:prstGeom>
          <a:noFill/>
          <a:ln w="9525">
            <a:noFill/>
            <a:round/>
            <a:headEnd/>
            <a:tailEnd/>
          </a:ln>
          <a:effectLst/>
        </p:spPr>
        <p:txBody>
          <a:bodyPr lIns="90000" tIns="46800" rIns="90000" bIns="46800">
            <a:spAutoFit/>
          </a:bodyPr>
          <a:lstStyle/>
          <a:p>
            <a:pPr marL="114300" lvl="1" indent="0" algn="just">
              <a:buClrTx/>
              <a:buFontTx/>
              <a:buNone/>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US" sz="2000">
                <a:solidFill>
                  <a:srgbClr val="000000"/>
                </a:solidFill>
              </a:rPr>
              <a:t>Recovery can require both UNDO of some transactions and REDO of other transactions (Corresponds to STEAL/NO-FORCE). Used most often in practice because of disadvantages of the other two methods. To minimize REDO, checkpointing is used.  The recovery performs:</a:t>
            </a:r>
          </a:p>
          <a:p>
            <a:pPr algn="just">
              <a:buClrTx/>
              <a:buFontTx/>
              <a:buNone/>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endParaRPr lang="en-US" sz="2000">
              <a:solidFill>
                <a:srgbClr val="000000"/>
              </a:solidFill>
            </a:endParaRPr>
          </a:p>
          <a:p>
            <a:pPr marL="114300" lvl="1" indent="0" algn="just">
              <a:buFont typeface="Times New Roman" pitchFamily="16" charset="0"/>
              <a:buAutoNum type="arabicPeriod"/>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US" sz="2000">
                <a:solidFill>
                  <a:srgbClr val="000000"/>
                </a:solidFill>
              </a:rPr>
              <a:t>  </a:t>
            </a:r>
            <a:r>
              <a:rPr lang="en-US" sz="2000" b="1">
                <a:solidFill>
                  <a:srgbClr val="000000"/>
                </a:solidFill>
              </a:rPr>
              <a:t>Undo</a:t>
            </a:r>
            <a:r>
              <a:rPr lang="en-US" sz="2000">
                <a:solidFill>
                  <a:srgbClr val="000000"/>
                </a:solidFill>
              </a:rPr>
              <a:t> of a transaction if it is in the active transaction list.</a:t>
            </a:r>
          </a:p>
          <a:p>
            <a:pPr marL="114300" lvl="1" indent="0" algn="just">
              <a:buFont typeface="Times New Roman" pitchFamily="16" charset="0"/>
              <a:buAutoNum type="arabicPeriod"/>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US" sz="2000">
                <a:solidFill>
                  <a:srgbClr val="000000"/>
                </a:solidFill>
              </a:rPr>
              <a:t>  </a:t>
            </a:r>
            <a:r>
              <a:rPr lang="en-US" sz="2000" b="1">
                <a:solidFill>
                  <a:srgbClr val="000000"/>
                </a:solidFill>
              </a:rPr>
              <a:t>Redo</a:t>
            </a:r>
            <a:r>
              <a:rPr lang="en-US" sz="2000">
                <a:solidFill>
                  <a:srgbClr val="000000"/>
                </a:solidFill>
              </a:rPr>
              <a:t> of a transaction if it is in the list of transactions that committed since the last checkpoint.</a:t>
            </a:r>
          </a:p>
        </p:txBody>
      </p:sp>
      <p:sp>
        <p:nvSpPr>
          <p:cNvPr id="23556" name="Rectangle 4"/>
          <p:cNvSpPr>
            <a:spLocks noChangeArrowheads="1"/>
          </p:cNvSpPr>
          <p:nvPr/>
        </p:nvSpPr>
        <p:spPr bwMode="auto">
          <a:xfrm>
            <a:off x="920750" y="1725613"/>
            <a:ext cx="6829425" cy="460375"/>
          </a:xfrm>
          <a:prstGeom prst="rect">
            <a:avLst/>
          </a:prstGeom>
          <a:noFill/>
          <a:ln w="9525">
            <a:noFill/>
            <a:round/>
            <a:headEnd/>
            <a:tailEnd/>
          </a:ln>
          <a:effectLst/>
        </p:spPr>
        <p:txBody>
          <a:bodyPr wrap="none" anchor="ctr"/>
          <a:lstStyle/>
          <a:p>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xfrm>
            <a:off x="0" y="400050"/>
            <a:ext cx="8686800" cy="7239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cs typeface="Times New Roman" pitchFamily="16" charset="0"/>
              </a:rPr>
              <a:t>Shadow Paging (NO-UNDO/NO-REDO)</a:t>
            </a:r>
          </a:p>
        </p:txBody>
      </p:sp>
      <p:sp>
        <p:nvSpPr>
          <p:cNvPr id="2" name="Footer Placeholder 1"/>
          <p:cNvSpPr>
            <a:spLocks noGrp="1"/>
          </p:cNvSpPr>
          <p:nvPr>
            <p:ph type="ftr" sz="quarter" idx="11"/>
          </p:nvPr>
        </p:nvSpPr>
        <p:spPr/>
        <p:txBody>
          <a:bodyPr/>
          <a:lstStyle/>
          <a:p>
            <a:r>
              <a:rPr lang="en-US"/>
              <a:t>DEPT OF CSE,AIET,MIJAR</a:t>
            </a:r>
          </a:p>
        </p:txBody>
      </p:sp>
      <p:sp>
        <p:nvSpPr>
          <p:cNvPr id="24578" name="Rectangle 2"/>
          <p:cNvSpPr>
            <a:spLocks noChangeArrowheads="1"/>
          </p:cNvSpPr>
          <p:nvPr/>
        </p:nvSpPr>
        <p:spPr bwMode="auto">
          <a:xfrm>
            <a:off x="538163" y="1123950"/>
            <a:ext cx="2411412" cy="460375"/>
          </a:xfrm>
          <a:prstGeom prst="rect">
            <a:avLst/>
          </a:prstGeom>
          <a:noFill/>
          <a:ln w="9525">
            <a:noFill/>
            <a:round/>
            <a:headEnd/>
            <a:tailEnd/>
          </a:ln>
          <a:effectLst/>
        </p:spPr>
        <p:txBody>
          <a:bodyPr wrap="none" anchor="ctr"/>
          <a:lstStyle/>
          <a:p>
            <a:endParaRPr lang="en-US"/>
          </a:p>
        </p:txBody>
      </p:sp>
      <p:sp>
        <p:nvSpPr>
          <p:cNvPr id="24579" name="Rectangle 3"/>
          <p:cNvSpPr>
            <a:spLocks noChangeArrowheads="1"/>
          </p:cNvSpPr>
          <p:nvPr/>
        </p:nvSpPr>
        <p:spPr bwMode="auto">
          <a:xfrm>
            <a:off x="457200" y="1430338"/>
            <a:ext cx="7745413" cy="1312862"/>
          </a:xfrm>
          <a:prstGeom prst="rect">
            <a:avLst/>
          </a:prstGeom>
          <a:noFill/>
          <a:ln w="9525">
            <a:noFill/>
            <a:round/>
            <a:headEnd/>
            <a:tailEnd/>
          </a:ln>
          <a:effectLst/>
        </p:spPr>
        <p:txBody>
          <a:bodyPr lIns="90000" tIns="46800" rIns="90000" bIns="46800">
            <a:spAutoFit/>
          </a:bodyPr>
          <a:lstStyle/>
          <a:p>
            <a:pPr marL="114300" lvl="1" indent="0" algn="just">
              <a:buClrTx/>
              <a:buFontTx/>
              <a:buNone/>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US" sz="2000">
                <a:solidFill>
                  <a:srgbClr val="000000"/>
                </a:solidFill>
              </a:rPr>
              <a:t>The AFIM does not overwrite its BFIM but is recorded at another place (new version) on the disk.  Thus, a data item can have AFIM and BFIM (Shadow copy of the data item) at two different places on the disk.</a:t>
            </a:r>
          </a:p>
        </p:txBody>
      </p:sp>
      <p:graphicFrame>
        <p:nvGraphicFramePr>
          <p:cNvPr id="24580" name="Object 4"/>
          <p:cNvGraphicFramePr>
            <a:graphicFrameLocks noChangeAspect="1"/>
          </p:cNvGraphicFramePr>
          <p:nvPr/>
        </p:nvGraphicFramePr>
        <p:xfrm>
          <a:off x="2625725" y="3457575"/>
          <a:ext cx="4000500" cy="1716088"/>
        </p:xfrm>
        <a:graphic>
          <a:graphicData uri="http://schemas.openxmlformats.org/presentationml/2006/ole">
            <mc:AlternateContent xmlns:mc="http://schemas.openxmlformats.org/markup-compatibility/2006">
              <mc:Choice xmlns:v="urn:schemas-microsoft-com:vml" Requires="v">
                <p:oleObj r:id="rId3" imgW="2705040" imgH="1159920" progId="">
                  <p:embed/>
                </p:oleObj>
              </mc:Choice>
              <mc:Fallback>
                <p:oleObj r:id="rId3" imgW="2705040" imgH="115992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5725" y="3457575"/>
                        <a:ext cx="4000500" cy="17160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4581" name="Rectangle 5"/>
          <p:cNvSpPr>
            <a:spLocks noChangeArrowheads="1"/>
          </p:cNvSpPr>
          <p:nvPr/>
        </p:nvSpPr>
        <p:spPr bwMode="auto">
          <a:xfrm>
            <a:off x="1425575" y="5173663"/>
            <a:ext cx="6299200" cy="825500"/>
          </a:xfrm>
          <a:prstGeom prst="rect">
            <a:avLst/>
          </a:prstGeom>
          <a:noFill/>
          <a:ln w="9525">
            <a:noFill/>
            <a:round/>
            <a:headEnd/>
            <a:tailEnd/>
          </a:ln>
          <a:effectLst/>
        </p:spPr>
        <p:txBody>
          <a:bodyPr wrap="none" lIns="90000" tIns="46800" rIns="90000" bIns="46800">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a:solidFill>
                  <a:srgbClr val="000000"/>
                </a:solidFill>
              </a:rPr>
              <a:t>X and Y:  Shadow (old) copies of data items</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a:solidFill>
                  <a:srgbClr val="000000"/>
                </a:solidFill>
              </a:rPr>
              <a:t>X` and Y`: Current (new) copies of data items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3"/>
          <a:srcRect/>
          <a:stretch>
            <a:fillRect/>
          </a:stretch>
        </p:blipFill>
        <p:spPr bwMode="auto">
          <a:xfrm>
            <a:off x="0" y="762000"/>
            <a:ext cx="8610600" cy="4516438"/>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xfrm>
            <a:off x="0" y="247650"/>
            <a:ext cx="8458200" cy="7239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cs typeface="Times New Roman" pitchFamily="16" charset="0"/>
              </a:rPr>
              <a:t>ARIES Database Recovery</a:t>
            </a:r>
          </a:p>
        </p:txBody>
      </p:sp>
      <p:sp>
        <p:nvSpPr>
          <p:cNvPr id="2" name="Footer Placeholder 1"/>
          <p:cNvSpPr>
            <a:spLocks noGrp="1"/>
          </p:cNvSpPr>
          <p:nvPr>
            <p:ph type="ftr" sz="quarter" idx="11"/>
          </p:nvPr>
        </p:nvSpPr>
        <p:spPr/>
        <p:txBody>
          <a:bodyPr/>
          <a:lstStyle/>
          <a:p>
            <a:r>
              <a:rPr lang="en-US"/>
              <a:t>DEPT OF CSE,AIET,MIJAR</a:t>
            </a:r>
          </a:p>
        </p:txBody>
      </p:sp>
      <p:sp>
        <p:nvSpPr>
          <p:cNvPr id="26626" name="Rectangle 2"/>
          <p:cNvSpPr>
            <a:spLocks noChangeArrowheads="1"/>
          </p:cNvSpPr>
          <p:nvPr/>
        </p:nvSpPr>
        <p:spPr bwMode="auto">
          <a:xfrm>
            <a:off x="522288" y="1200150"/>
            <a:ext cx="7212012" cy="460375"/>
          </a:xfrm>
          <a:prstGeom prst="rect">
            <a:avLst/>
          </a:prstGeom>
          <a:noFill/>
          <a:ln w="9525">
            <a:noFill/>
            <a:round/>
            <a:headEnd/>
            <a:tailEnd/>
          </a:ln>
          <a:effectLst/>
        </p:spPr>
        <p:txBody>
          <a:bodyPr wrap="none" anchor="ctr"/>
          <a:lstStyle/>
          <a:p>
            <a:endParaRPr lang="en-US"/>
          </a:p>
        </p:txBody>
      </p:sp>
      <p:sp>
        <p:nvSpPr>
          <p:cNvPr id="26627" name="Rectangle 3"/>
          <p:cNvSpPr>
            <a:spLocks noChangeArrowheads="1"/>
          </p:cNvSpPr>
          <p:nvPr/>
        </p:nvSpPr>
        <p:spPr bwMode="auto">
          <a:xfrm>
            <a:off x="1284288" y="1725613"/>
            <a:ext cx="7745412" cy="396875"/>
          </a:xfrm>
          <a:prstGeom prst="rect">
            <a:avLst/>
          </a:prstGeom>
          <a:noFill/>
          <a:ln w="9525">
            <a:noFill/>
            <a:round/>
            <a:headEnd/>
            <a:tailEnd/>
          </a:ln>
          <a:effectLst/>
        </p:spPr>
        <p:txBody>
          <a:bodyPr wrap="none" anchor="ctr"/>
          <a:lstStyle/>
          <a:p>
            <a:endParaRPr lang="en-US"/>
          </a:p>
        </p:txBody>
      </p:sp>
      <p:sp>
        <p:nvSpPr>
          <p:cNvPr id="26628" name="Rectangle 4"/>
          <p:cNvSpPr>
            <a:spLocks noChangeArrowheads="1"/>
          </p:cNvSpPr>
          <p:nvPr/>
        </p:nvSpPr>
        <p:spPr bwMode="auto">
          <a:xfrm>
            <a:off x="1073150" y="1725613"/>
            <a:ext cx="4976813" cy="398462"/>
          </a:xfrm>
          <a:prstGeom prst="rect">
            <a:avLst/>
          </a:prstGeom>
          <a:noFill/>
          <a:ln w="9525">
            <a:noFill/>
            <a:round/>
            <a:headEnd/>
            <a:tailEnd/>
          </a:ln>
          <a:effectLst/>
        </p:spPr>
        <p:txBody>
          <a:bodyPr lIns="90000" tIns="46800" rIns="90000" bIns="46800">
            <a:spAutoFit/>
          </a:bodyPr>
          <a:lstStyle/>
          <a:p>
            <a:pPr marL="114300" lvl="1" indent="0">
              <a:buClrTx/>
              <a:buFontTx/>
              <a:buNone/>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US" sz="2000">
                <a:solidFill>
                  <a:srgbClr val="000000"/>
                </a:solidFill>
              </a:rPr>
              <a:t>Used in practice, it is based on:</a:t>
            </a:r>
          </a:p>
        </p:txBody>
      </p:sp>
      <p:sp>
        <p:nvSpPr>
          <p:cNvPr id="26629" name="Rectangle 5"/>
          <p:cNvSpPr>
            <a:spLocks noChangeArrowheads="1"/>
          </p:cNvSpPr>
          <p:nvPr/>
        </p:nvSpPr>
        <p:spPr bwMode="auto">
          <a:xfrm>
            <a:off x="1073150" y="2335213"/>
            <a:ext cx="7385050" cy="2913062"/>
          </a:xfrm>
          <a:prstGeom prst="rect">
            <a:avLst/>
          </a:prstGeom>
          <a:noFill/>
          <a:ln w="9525">
            <a:noFill/>
            <a:round/>
            <a:headEnd/>
            <a:tailEnd/>
          </a:ln>
          <a:effectLst/>
        </p:spPr>
        <p:txBody>
          <a:bodyPr lIns="90000" tIns="46800" rIns="90000" bIns="46800">
            <a:spAutoFit/>
          </a:bodyPr>
          <a:lstStyle/>
          <a:p>
            <a:pPr marL="566738" lvl="1" indent="-457200">
              <a:spcBef>
                <a:spcPts val="750"/>
              </a:spcBef>
              <a:spcAft>
                <a:spcPts val="750"/>
              </a:spcAft>
              <a:buFont typeface="Times New Roman" pitchFamily="16" charset="0"/>
              <a:buAutoNum type="arabicPeriod"/>
              <a:tabLst>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 pos="9710738" algn="l"/>
              </a:tabLst>
            </a:pPr>
            <a:r>
              <a:rPr lang="en-US" sz="2000">
                <a:solidFill>
                  <a:srgbClr val="000000"/>
                </a:solidFill>
              </a:rPr>
              <a:t>WAL (Write Ahead Logging)</a:t>
            </a:r>
          </a:p>
          <a:p>
            <a:pPr marL="566738" lvl="1" indent="-457200" algn="just">
              <a:spcBef>
                <a:spcPts val="750"/>
              </a:spcBef>
              <a:spcAft>
                <a:spcPts val="750"/>
              </a:spcAft>
              <a:buFont typeface="Times New Roman" pitchFamily="16" charset="0"/>
              <a:buAutoNum type="arabicPeriod"/>
              <a:tabLst>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 pos="9710738" algn="l"/>
              </a:tabLst>
            </a:pPr>
            <a:r>
              <a:rPr lang="en-US" sz="2000">
                <a:solidFill>
                  <a:srgbClr val="000000"/>
                </a:solidFill>
              </a:rPr>
              <a:t>Repeating history during redo:  ARIES will retrace all actions of the database system prior to the crash to reconstruct the correct database state.</a:t>
            </a:r>
          </a:p>
          <a:p>
            <a:pPr marL="566738" lvl="1" indent="-457200" algn="just">
              <a:spcBef>
                <a:spcPts val="750"/>
              </a:spcBef>
              <a:spcAft>
                <a:spcPts val="750"/>
              </a:spcAft>
              <a:buFont typeface="Times New Roman" pitchFamily="16" charset="0"/>
              <a:buAutoNum type="arabicPeriod"/>
              <a:tabLst>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 pos="9710738" algn="l"/>
              </a:tabLst>
            </a:pPr>
            <a:r>
              <a:rPr lang="en-US" sz="2000">
                <a:solidFill>
                  <a:srgbClr val="000000"/>
                </a:solidFill>
              </a:rPr>
              <a:t>Logging changes during undo:  It will prevent ARIES from repeating the completed undo operations if a failure occurs during recovery, which causes a restart of the recovery process.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0" y="247650"/>
            <a:ext cx="8686800" cy="7239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cs typeface="Times New Roman" pitchFamily="16" charset="0"/>
              </a:rPr>
              <a:t>ARIES Database Recovery (cont.)</a:t>
            </a:r>
          </a:p>
        </p:txBody>
      </p:sp>
      <p:sp>
        <p:nvSpPr>
          <p:cNvPr id="2" name="Footer Placeholder 1"/>
          <p:cNvSpPr>
            <a:spLocks noGrp="1"/>
          </p:cNvSpPr>
          <p:nvPr>
            <p:ph type="ftr" sz="quarter" idx="11"/>
          </p:nvPr>
        </p:nvSpPr>
        <p:spPr/>
        <p:txBody>
          <a:bodyPr/>
          <a:lstStyle/>
          <a:p>
            <a:r>
              <a:rPr lang="en-US"/>
              <a:t>DEPT OF CSE,AIET,MIJAR</a:t>
            </a:r>
          </a:p>
        </p:txBody>
      </p:sp>
      <p:sp>
        <p:nvSpPr>
          <p:cNvPr id="27650" name="Rectangle 2"/>
          <p:cNvSpPr>
            <a:spLocks noChangeArrowheads="1"/>
          </p:cNvSpPr>
          <p:nvPr/>
        </p:nvSpPr>
        <p:spPr bwMode="auto">
          <a:xfrm>
            <a:off x="722313" y="971550"/>
            <a:ext cx="7212012" cy="460375"/>
          </a:xfrm>
          <a:prstGeom prst="rect">
            <a:avLst/>
          </a:prstGeom>
          <a:noFill/>
          <a:ln w="9525">
            <a:noFill/>
            <a:round/>
            <a:headEnd/>
            <a:tailEnd/>
          </a:ln>
          <a:effectLst/>
        </p:spPr>
        <p:txBody>
          <a:bodyPr wrap="none" anchor="ctr"/>
          <a:lstStyle/>
          <a:p>
            <a:endParaRPr lang="en-US"/>
          </a:p>
        </p:txBody>
      </p:sp>
      <p:sp>
        <p:nvSpPr>
          <p:cNvPr id="27651" name="Rectangle 3"/>
          <p:cNvSpPr>
            <a:spLocks noChangeArrowheads="1"/>
          </p:cNvSpPr>
          <p:nvPr/>
        </p:nvSpPr>
        <p:spPr bwMode="auto">
          <a:xfrm>
            <a:off x="1284288" y="1725613"/>
            <a:ext cx="7745412" cy="396875"/>
          </a:xfrm>
          <a:prstGeom prst="rect">
            <a:avLst/>
          </a:prstGeom>
          <a:noFill/>
          <a:ln w="9525">
            <a:noFill/>
            <a:round/>
            <a:headEnd/>
            <a:tailEnd/>
          </a:ln>
          <a:effectLst/>
        </p:spPr>
        <p:txBody>
          <a:bodyPr wrap="none" anchor="ctr"/>
          <a:lstStyle/>
          <a:p>
            <a:endParaRPr lang="en-US"/>
          </a:p>
        </p:txBody>
      </p:sp>
      <p:sp>
        <p:nvSpPr>
          <p:cNvPr id="27652" name="Rectangle 4"/>
          <p:cNvSpPr>
            <a:spLocks noChangeArrowheads="1"/>
          </p:cNvSpPr>
          <p:nvPr/>
        </p:nvSpPr>
        <p:spPr bwMode="auto">
          <a:xfrm>
            <a:off x="1073150" y="1725613"/>
            <a:ext cx="5997575" cy="398462"/>
          </a:xfrm>
          <a:prstGeom prst="rect">
            <a:avLst/>
          </a:prstGeom>
          <a:noFill/>
          <a:ln w="9525">
            <a:noFill/>
            <a:round/>
            <a:headEnd/>
            <a:tailEnd/>
          </a:ln>
          <a:effectLst/>
        </p:spPr>
        <p:txBody>
          <a:bodyPr lIns="90000" tIns="46800" rIns="90000" bIns="46800">
            <a:spAutoFit/>
          </a:bodyPr>
          <a:lstStyle/>
          <a:p>
            <a:pPr marL="114300" lvl="1" indent="0">
              <a:buClrTx/>
              <a:buFontTx/>
              <a:buNone/>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US" sz="2000">
                <a:solidFill>
                  <a:srgbClr val="000000"/>
                </a:solidFill>
                <a:latin typeface="Times New Roman" pitchFamily="16" charset="0"/>
              </a:rPr>
              <a:t>The ARIES recovery algorithm consists of three steps:</a:t>
            </a:r>
          </a:p>
        </p:txBody>
      </p:sp>
      <p:sp>
        <p:nvSpPr>
          <p:cNvPr id="27653" name="Rectangle 5"/>
          <p:cNvSpPr>
            <a:spLocks noChangeArrowheads="1"/>
          </p:cNvSpPr>
          <p:nvPr/>
        </p:nvSpPr>
        <p:spPr bwMode="auto">
          <a:xfrm>
            <a:off x="1073150" y="2335213"/>
            <a:ext cx="7385050" cy="3217862"/>
          </a:xfrm>
          <a:prstGeom prst="rect">
            <a:avLst/>
          </a:prstGeom>
          <a:noFill/>
          <a:ln w="9525">
            <a:noFill/>
            <a:round/>
            <a:headEnd/>
            <a:tailEnd/>
          </a:ln>
          <a:effectLst/>
        </p:spPr>
        <p:txBody>
          <a:bodyPr lIns="90000" tIns="46800" rIns="90000" bIns="46800">
            <a:spAutoFit/>
          </a:bodyPr>
          <a:lstStyle/>
          <a:p>
            <a:pPr marL="566738" lvl="1" indent="-457200" algn="just">
              <a:spcBef>
                <a:spcPts val="750"/>
              </a:spcBef>
              <a:spcAft>
                <a:spcPts val="750"/>
              </a:spcAft>
              <a:buFont typeface="Times New Roman" pitchFamily="16" charset="0"/>
              <a:buAutoNum type="arabicPeriod"/>
              <a:tabLst>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 pos="9710738" algn="l"/>
              </a:tabLst>
            </a:pPr>
            <a:r>
              <a:rPr lang="en-US" sz="2000" b="1">
                <a:solidFill>
                  <a:srgbClr val="000000"/>
                </a:solidFill>
              </a:rPr>
              <a:t>Analysis</a:t>
            </a:r>
            <a:r>
              <a:rPr lang="en-US" sz="2000">
                <a:solidFill>
                  <a:srgbClr val="000000"/>
                </a:solidFill>
              </a:rPr>
              <a:t>: step identifies the dirty (updated) page buffers in the cache and the set of transactions active at the time of crash. The set of transactions that committed after the last checkpoint is determined, and the appropriate point in the log where redo is to start is also determined. </a:t>
            </a:r>
          </a:p>
          <a:p>
            <a:pPr marL="566738" lvl="1" indent="-457200" algn="just">
              <a:spcBef>
                <a:spcPts val="750"/>
              </a:spcBef>
              <a:spcAft>
                <a:spcPts val="750"/>
              </a:spcAft>
              <a:buFont typeface="Times New Roman" pitchFamily="16" charset="0"/>
              <a:buAutoNum type="arabicPeriod"/>
              <a:tabLst>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 pos="9710738" algn="l"/>
              </a:tabLst>
            </a:pPr>
            <a:r>
              <a:rPr lang="en-US" sz="2000" b="1">
                <a:solidFill>
                  <a:srgbClr val="000000"/>
                </a:solidFill>
              </a:rPr>
              <a:t>Redo</a:t>
            </a:r>
            <a:r>
              <a:rPr lang="en-US" sz="2000">
                <a:solidFill>
                  <a:srgbClr val="000000"/>
                </a:solidFill>
              </a:rPr>
              <a:t>:  necessary redo operations are applied.</a:t>
            </a:r>
          </a:p>
          <a:p>
            <a:pPr marL="566738" lvl="1" indent="-457200" algn="just">
              <a:spcBef>
                <a:spcPts val="750"/>
              </a:spcBef>
              <a:spcAft>
                <a:spcPts val="750"/>
              </a:spcAft>
              <a:buFont typeface="Times New Roman" pitchFamily="16" charset="0"/>
              <a:buAutoNum type="arabicPeriod"/>
              <a:tabLst>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 pos="9710738" algn="l"/>
              </a:tabLst>
            </a:pPr>
            <a:r>
              <a:rPr lang="en-US" sz="2000" b="1">
                <a:solidFill>
                  <a:srgbClr val="000000"/>
                </a:solidFill>
              </a:rPr>
              <a:t>Undo</a:t>
            </a:r>
            <a:r>
              <a:rPr lang="en-US" sz="2000">
                <a:solidFill>
                  <a:srgbClr val="000000"/>
                </a:solidFill>
              </a:rPr>
              <a:t>: log is scanned backwards and the operations of transactions active at the time of crash are undone in reverse order.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xfrm>
            <a:off x="228600" y="247650"/>
            <a:ext cx="8229600" cy="7239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cs typeface="Times New Roman" pitchFamily="16" charset="0"/>
              </a:rPr>
              <a:t>ARIES Database Recovery (cont.)</a:t>
            </a:r>
          </a:p>
        </p:txBody>
      </p:sp>
      <p:sp>
        <p:nvSpPr>
          <p:cNvPr id="2" name="Footer Placeholder 1"/>
          <p:cNvSpPr>
            <a:spLocks noGrp="1"/>
          </p:cNvSpPr>
          <p:nvPr>
            <p:ph type="ftr" sz="quarter" idx="11"/>
          </p:nvPr>
        </p:nvSpPr>
        <p:spPr/>
        <p:txBody>
          <a:bodyPr/>
          <a:lstStyle/>
          <a:p>
            <a:r>
              <a:rPr lang="en-US"/>
              <a:t>DEPT OF CSE,AIET,MIJAR</a:t>
            </a:r>
          </a:p>
        </p:txBody>
      </p:sp>
      <p:sp>
        <p:nvSpPr>
          <p:cNvPr id="28674" name="Rectangle 2"/>
          <p:cNvSpPr>
            <a:spLocks noChangeArrowheads="1"/>
          </p:cNvSpPr>
          <p:nvPr/>
        </p:nvSpPr>
        <p:spPr bwMode="auto">
          <a:xfrm>
            <a:off x="722313" y="971550"/>
            <a:ext cx="7212012" cy="460375"/>
          </a:xfrm>
          <a:prstGeom prst="rect">
            <a:avLst/>
          </a:prstGeom>
          <a:noFill/>
          <a:ln w="9525">
            <a:noFill/>
            <a:round/>
            <a:headEnd/>
            <a:tailEnd/>
          </a:ln>
          <a:effectLst/>
        </p:spPr>
        <p:txBody>
          <a:bodyPr wrap="none" anchor="ctr"/>
          <a:lstStyle/>
          <a:p>
            <a:endParaRPr lang="en-US"/>
          </a:p>
        </p:txBody>
      </p:sp>
      <p:sp>
        <p:nvSpPr>
          <p:cNvPr id="28675" name="Rectangle 3"/>
          <p:cNvSpPr>
            <a:spLocks noChangeArrowheads="1"/>
          </p:cNvSpPr>
          <p:nvPr/>
        </p:nvSpPr>
        <p:spPr bwMode="auto">
          <a:xfrm>
            <a:off x="1284288" y="1725613"/>
            <a:ext cx="7745412" cy="396875"/>
          </a:xfrm>
          <a:prstGeom prst="rect">
            <a:avLst/>
          </a:prstGeom>
          <a:noFill/>
          <a:ln w="9525">
            <a:noFill/>
            <a:round/>
            <a:headEnd/>
            <a:tailEnd/>
          </a:ln>
          <a:effectLst/>
        </p:spPr>
        <p:txBody>
          <a:bodyPr wrap="none" anchor="ctr"/>
          <a:lstStyle/>
          <a:p>
            <a:endParaRPr lang="en-US"/>
          </a:p>
        </p:txBody>
      </p:sp>
      <p:sp>
        <p:nvSpPr>
          <p:cNvPr id="28676" name="Rectangle 4"/>
          <p:cNvSpPr>
            <a:spLocks noChangeArrowheads="1"/>
          </p:cNvSpPr>
          <p:nvPr/>
        </p:nvSpPr>
        <p:spPr bwMode="auto">
          <a:xfrm>
            <a:off x="304800" y="1752600"/>
            <a:ext cx="5997575" cy="398462"/>
          </a:xfrm>
          <a:prstGeom prst="rect">
            <a:avLst/>
          </a:prstGeom>
          <a:noFill/>
          <a:ln w="9525">
            <a:noFill/>
            <a:round/>
            <a:headEnd/>
            <a:tailEnd/>
          </a:ln>
          <a:effectLst/>
        </p:spPr>
        <p:txBody>
          <a:bodyPr lIns="90000" tIns="46800" rIns="90000" bIns="46800">
            <a:spAutoFit/>
          </a:bodyPr>
          <a:lstStyle/>
          <a:p>
            <a:pPr marL="114300" lvl="1" indent="0">
              <a:buClrTx/>
              <a:buFontTx/>
              <a:buNone/>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US" sz="2000" b="1" dirty="0">
                <a:solidFill>
                  <a:srgbClr val="000000"/>
                </a:solidFill>
              </a:rPr>
              <a:t>The Log and Log Sequence Number (LSN)</a:t>
            </a:r>
          </a:p>
        </p:txBody>
      </p:sp>
      <p:sp>
        <p:nvSpPr>
          <p:cNvPr id="28677" name="Rectangle 5"/>
          <p:cNvSpPr>
            <a:spLocks noChangeArrowheads="1"/>
          </p:cNvSpPr>
          <p:nvPr/>
        </p:nvSpPr>
        <p:spPr bwMode="auto">
          <a:xfrm>
            <a:off x="685800" y="2362200"/>
            <a:ext cx="7173913" cy="3448050"/>
          </a:xfrm>
          <a:prstGeom prst="rect">
            <a:avLst/>
          </a:prstGeom>
          <a:noFill/>
          <a:ln w="9525">
            <a:noFill/>
            <a:round/>
            <a:headEnd/>
            <a:tailEnd/>
          </a:ln>
          <a:effectLst/>
        </p:spPr>
        <p:txBody>
          <a:bodyPr lIns="90000" tIns="46800" rIns="90000" bIns="46800">
            <a:spAutoFit/>
          </a:bodyPr>
          <a:lstStyle/>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solidFill>
                  <a:srgbClr val="000000"/>
                </a:solidFill>
              </a:rPr>
              <a:t>A log record is written for (a) data update (Write), (b) transaction commit, (c) transaction abort, (d) undo, and (e) transaction end.  In the case of undo a </a:t>
            </a:r>
            <a:r>
              <a:rPr lang="en-US" sz="2000" i="1">
                <a:solidFill>
                  <a:srgbClr val="000000"/>
                </a:solidFill>
              </a:rPr>
              <a:t>compensating</a:t>
            </a:r>
            <a:r>
              <a:rPr lang="en-US" sz="2000">
                <a:solidFill>
                  <a:srgbClr val="000000"/>
                </a:solidFill>
              </a:rPr>
              <a:t> log record is written.</a:t>
            </a:r>
          </a:p>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a:solidFill>
                <a:srgbClr val="000000"/>
              </a:solidFill>
            </a:endParaRPr>
          </a:p>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solidFill>
                  <a:srgbClr val="000000"/>
                </a:solidFill>
              </a:rPr>
              <a:t>A </a:t>
            </a:r>
            <a:r>
              <a:rPr lang="en-US" sz="2000" b="1">
                <a:solidFill>
                  <a:srgbClr val="000000"/>
                </a:solidFill>
              </a:rPr>
              <a:t>unique LSN</a:t>
            </a:r>
            <a:r>
              <a:rPr lang="en-US" sz="2000">
                <a:solidFill>
                  <a:srgbClr val="000000"/>
                </a:solidFill>
              </a:rPr>
              <a:t> is associated with every log record.  LSN increases monotonically and indicates the disk address of the log record it is associated with.  In addition, each data page stores the LSN of the latest log record corresponding to a change for that page.</a:t>
            </a:r>
          </a:p>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solidFill>
                  <a:srgbClr val="000000"/>
                </a:solidFill>
              </a:rPr>
              <a:t>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xfrm>
            <a:off x="228600" y="247650"/>
            <a:ext cx="8229600" cy="7239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cs typeface="Times New Roman" pitchFamily="16" charset="0"/>
              </a:rPr>
              <a:t>ARIES Database Recovery (cont.)</a:t>
            </a:r>
          </a:p>
        </p:txBody>
      </p:sp>
      <p:sp>
        <p:nvSpPr>
          <p:cNvPr id="2" name="Footer Placeholder 1"/>
          <p:cNvSpPr>
            <a:spLocks noGrp="1"/>
          </p:cNvSpPr>
          <p:nvPr>
            <p:ph type="ftr" sz="quarter" idx="11"/>
          </p:nvPr>
        </p:nvSpPr>
        <p:spPr/>
        <p:txBody>
          <a:bodyPr/>
          <a:lstStyle/>
          <a:p>
            <a:r>
              <a:rPr lang="en-US"/>
              <a:t>DEPT OF CSE,AIET,MIJAR</a:t>
            </a:r>
          </a:p>
        </p:txBody>
      </p:sp>
      <p:sp>
        <p:nvSpPr>
          <p:cNvPr id="29698" name="Rectangle 2"/>
          <p:cNvSpPr>
            <a:spLocks noChangeArrowheads="1"/>
          </p:cNvSpPr>
          <p:nvPr/>
        </p:nvSpPr>
        <p:spPr bwMode="auto">
          <a:xfrm>
            <a:off x="762000" y="1371600"/>
            <a:ext cx="7212012" cy="460375"/>
          </a:xfrm>
          <a:prstGeom prst="rect">
            <a:avLst/>
          </a:prstGeom>
          <a:noFill/>
          <a:ln w="9525">
            <a:noFill/>
            <a:round/>
            <a:headEnd/>
            <a:tailEnd/>
          </a:ln>
          <a:effectLst/>
        </p:spPr>
        <p:txBody>
          <a:bodyPr wrap="none" anchor="ctr"/>
          <a:lstStyle/>
          <a:p>
            <a:endParaRPr lang="en-US"/>
          </a:p>
        </p:txBody>
      </p:sp>
      <p:sp>
        <p:nvSpPr>
          <p:cNvPr id="29699" name="Rectangle 3"/>
          <p:cNvSpPr>
            <a:spLocks noChangeArrowheads="1"/>
          </p:cNvSpPr>
          <p:nvPr/>
        </p:nvSpPr>
        <p:spPr bwMode="auto">
          <a:xfrm>
            <a:off x="1284288" y="1725613"/>
            <a:ext cx="7745412" cy="396875"/>
          </a:xfrm>
          <a:prstGeom prst="rect">
            <a:avLst/>
          </a:prstGeom>
          <a:noFill/>
          <a:ln w="9525">
            <a:noFill/>
            <a:round/>
            <a:headEnd/>
            <a:tailEnd/>
          </a:ln>
          <a:effectLst/>
        </p:spPr>
        <p:txBody>
          <a:bodyPr wrap="none" anchor="ctr"/>
          <a:lstStyle/>
          <a:p>
            <a:endParaRPr lang="en-US"/>
          </a:p>
        </p:txBody>
      </p:sp>
      <p:sp>
        <p:nvSpPr>
          <p:cNvPr id="29700" name="Rectangle 4"/>
          <p:cNvSpPr>
            <a:spLocks noChangeArrowheads="1"/>
          </p:cNvSpPr>
          <p:nvPr/>
        </p:nvSpPr>
        <p:spPr bwMode="auto">
          <a:xfrm>
            <a:off x="838200" y="1447800"/>
            <a:ext cx="6454775" cy="703262"/>
          </a:xfrm>
          <a:prstGeom prst="rect">
            <a:avLst/>
          </a:prstGeom>
          <a:noFill/>
          <a:ln w="9525">
            <a:noFill/>
            <a:round/>
            <a:headEnd/>
            <a:tailEnd/>
          </a:ln>
          <a:effectLst/>
        </p:spPr>
        <p:txBody>
          <a:bodyPr lIns="90000" tIns="46800" rIns="90000" bIns="46800">
            <a:spAutoFit/>
          </a:bodyPr>
          <a:lstStyle/>
          <a:p>
            <a:pPr marL="114300" lvl="1" indent="0">
              <a:buClrTx/>
              <a:buFontTx/>
              <a:buNone/>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US" sz="2000" b="1" dirty="0">
                <a:solidFill>
                  <a:srgbClr val="000000"/>
                </a:solidFill>
              </a:rPr>
              <a:t>The Log and Log Sequence Number (LSN) (cont.)</a:t>
            </a:r>
          </a:p>
        </p:txBody>
      </p:sp>
      <p:sp>
        <p:nvSpPr>
          <p:cNvPr id="29701" name="Rectangle 5"/>
          <p:cNvSpPr>
            <a:spLocks noChangeArrowheads="1"/>
          </p:cNvSpPr>
          <p:nvPr/>
        </p:nvSpPr>
        <p:spPr bwMode="auto">
          <a:xfrm>
            <a:off x="1177925" y="1825625"/>
            <a:ext cx="7173913" cy="1619250"/>
          </a:xfrm>
          <a:prstGeom prst="rect">
            <a:avLst/>
          </a:prstGeom>
          <a:noFill/>
          <a:ln w="9525">
            <a:noFill/>
            <a:round/>
            <a:headEnd/>
            <a:tailEnd/>
          </a:ln>
          <a:effectLst/>
        </p:spPr>
        <p:txBody>
          <a:bodyPr lIns="90000" tIns="46800" rIns="90000" bIns="46800">
            <a:spAutoFit/>
          </a:bodyPr>
          <a:lstStyle/>
          <a:p>
            <a:pPr marL="457200" indent="-452438" algn="just">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000">
                <a:solidFill>
                  <a:srgbClr val="000000"/>
                </a:solidFill>
              </a:rPr>
              <a:t>A log record stores:</a:t>
            </a:r>
          </a:p>
          <a:p>
            <a:pPr marL="457200" indent="-452438" algn="just">
              <a:buFont typeface="Times New Roman" pitchFamily="16" charset="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000">
                <a:solidFill>
                  <a:srgbClr val="000000"/>
                </a:solidFill>
              </a:rPr>
              <a:t>LSN of previous log record for same transaction:  It links the log records of each transaction.</a:t>
            </a:r>
          </a:p>
          <a:p>
            <a:pPr marL="457200" indent="-452438" algn="just">
              <a:buFont typeface="Times New Roman" pitchFamily="16" charset="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000">
                <a:solidFill>
                  <a:srgbClr val="000000"/>
                </a:solidFill>
              </a:rPr>
              <a:t>Transaction ID.</a:t>
            </a:r>
          </a:p>
          <a:p>
            <a:pPr marL="457200" indent="-452438" algn="just">
              <a:buFont typeface="Times New Roman" pitchFamily="16" charset="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000">
                <a:solidFill>
                  <a:srgbClr val="000000"/>
                </a:solidFill>
              </a:rPr>
              <a:t>Type of log record.</a:t>
            </a:r>
          </a:p>
        </p:txBody>
      </p:sp>
      <p:sp>
        <p:nvSpPr>
          <p:cNvPr id="29702" name="Rectangle 6"/>
          <p:cNvSpPr>
            <a:spLocks noChangeArrowheads="1"/>
          </p:cNvSpPr>
          <p:nvPr/>
        </p:nvSpPr>
        <p:spPr bwMode="auto">
          <a:xfrm>
            <a:off x="1177925" y="3944938"/>
            <a:ext cx="7516813" cy="398462"/>
          </a:xfrm>
          <a:prstGeom prst="rect">
            <a:avLst/>
          </a:prstGeom>
          <a:noFill/>
          <a:ln w="9525">
            <a:noFill/>
            <a:round/>
            <a:headEnd/>
            <a:tailEnd/>
          </a:ln>
          <a:effectLst/>
        </p:spPr>
        <p:txBody>
          <a:bodyPr lIns="90000" tIns="46800" rIns="90000" bIns="46800">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solidFill>
                  <a:srgbClr val="000000"/>
                </a:solidFill>
              </a:rPr>
              <a:t>For a write operation, additional information is logged:</a:t>
            </a:r>
          </a:p>
        </p:txBody>
      </p:sp>
      <p:sp>
        <p:nvSpPr>
          <p:cNvPr id="29703" name="Rectangle 7"/>
          <p:cNvSpPr>
            <a:spLocks noChangeArrowheads="1"/>
          </p:cNvSpPr>
          <p:nvPr/>
        </p:nvSpPr>
        <p:spPr bwMode="auto">
          <a:xfrm>
            <a:off x="1177925" y="4448175"/>
            <a:ext cx="7516813" cy="1619250"/>
          </a:xfrm>
          <a:prstGeom prst="rect">
            <a:avLst/>
          </a:prstGeom>
          <a:noFill/>
          <a:ln w="9525">
            <a:noFill/>
            <a:round/>
            <a:headEnd/>
            <a:tailEnd/>
          </a:ln>
          <a:effectLst/>
        </p:spPr>
        <p:txBody>
          <a:bodyPr lIns="90000" tIns="46800" rIns="90000" bIns="46800">
            <a:spAutoFit/>
          </a:bodyPr>
          <a:lstStyle/>
          <a:p>
            <a:pPr marL="457200" indent="-457200">
              <a:buFont typeface="Times New Roman" pitchFamily="16" charset="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000">
                <a:solidFill>
                  <a:srgbClr val="000000"/>
                </a:solidFill>
              </a:rPr>
              <a:t>Page ID for the page that includes the item</a:t>
            </a:r>
          </a:p>
          <a:p>
            <a:pPr marL="457200" indent="-457200">
              <a:buFont typeface="Times New Roman" pitchFamily="16" charset="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000">
                <a:solidFill>
                  <a:srgbClr val="000000"/>
                </a:solidFill>
              </a:rPr>
              <a:t>Length of the updated item</a:t>
            </a:r>
          </a:p>
          <a:p>
            <a:pPr marL="457200" indent="-457200">
              <a:buFont typeface="Times New Roman" pitchFamily="16" charset="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000">
                <a:solidFill>
                  <a:srgbClr val="000000"/>
                </a:solidFill>
              </a:rPr>
              <a:t>Its offset from the beginning of the page</a:t>
            </a:r>
          </a:p>
          <a:p>
            <a:pPr marL="457200" indent="-457200">
              <a:buFont typeface="Times New Roman" pitchFamily="16" charset="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000">
                <a:solidFill>
                  <a:srgbClr val="000000"/>
                </a:solidFill>
              </a:rPr>
              <a:t>BFIM of the item</a:t>
            </a:r>
          </a:p>
          <a:p>
            <a:pPr marL="457200" indent="-457200">
              <a:buFont typeface="Times New Roman" pitchFamily="16" charset="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000">
                <a:solidFill>
                  <a:srgbClr val="000000"/>
                </a:solidFill>
              </a:rPr>
              <a:t>AFIM of the item</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xfrm>
            <a:off x="228600" y="247650"/>
            <a:ext cx="8229600" cy="7239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cs typeface="Times New Roman" pitchFamily="16" charset="0"/>
              </a:rPr>
              <a:t>ARIES Database Recovery (cont.)</a:t>
            </a:r>
          </a:p>
        </p:txBody>
      </p:sp>
      <p:sp>
        <p:nvSpPr>
          <p:cNvPr id="2" name="Footer Placeholder 1"/>
          <p:cNvSpPr>
            <a:spLocks noGrp="1"/>
          </p:cNvSpPr>
          <p:nvPr>
            <p:ph type="ftr" sz="quarter" idx="11"/>
          </p:nvPr>
        </p:nvSpPr>
        <p:spPr/>
        <p:txBody>
          <a:bodyPr/>
          <a:lstStyle/>
          <a:p>
            <a:r>
              <a:rPr lang="en-US"/>
              <a:t>DEPT OF CSE,AIET,MIJAR</a:t>
            </a:r>
          </a:p>
        </p:txBody>
      </p:sp>
      <p:sp>
        <p:nvSpPr>
          <p:cNvPr id="30722" name="Rectangle 2"/>
          <p:cNvSpPr>
            <a:spLocks noChangeArrowheads="1"/>
          </p:cNvSpPr>
          <p:nvPr/>
        </p:nvSpPr>
        <p:spPr bwMode="auto">
          <a:xfrm>
            <a:off x="722313" y="971550"/>
            <a:ext cx="7212012" cy="460375"/>
          </a:xfrm>
          <a:prstGeom prst="rect">
            <a:avLst/>
          </a:prstGeom>
          <a:noFill/>
          <a:ln w="9525">
            <a:noFill/>
            <a:round/>
            <a:headEnd/>
            <a:tailEnd/>
          </a:ln>
          <a:effectLst/>
        </p:spPr>
        <p:txBody>
          <a:bodyPr wrap="none" anchor="ctr"/>
          <a:lstStyle/>
          <a:p>
            <a:endParaRPr lang="en-US"/>
          </a:p>
        </p:txBody>
      </p:sp>
      <p:sp>
        <p:nvSpPr>
          <p:cNvPr id="30723" name="Rectangle 3"/>
          <p:cNvSpPr>
            <a:spLocks noChangeArrowheads="1"/>
          </p:cNvSpPr>
          <p:nvPr/>
        </p:nvSpPr>
        <p:spPr bwMode="auto">
          <a:xfrm>
            <a:off x="1284288" y="1725613"/>
            <a:ext cx="7745412" cy="396875"/>
          </a:xfrm>
          <a:prstGeom prst="rect">
            <a:avLst/>
          </a:prstGeom>
          <a:noFill/>
          <a:ln w="9525">
            <a:noFill/>
            <a:round/>
            <a:headEnd/>
            <a:tailEnd/>
          </a:ln>
          <a:effectLst/>
        </p:spPr>
        <p:txBody>
          <a:bodyPr wrap="none" anchor="ctr"/>
          <a:lstStyle/>
          <a:p>
            <a:endParaRPr lang="en-US"/>
          </a:p>
        </p:txBody>
      </p:sp>
      <p:sp>
        <p:nvSpPr>
          <p:cNvPr id="30724" name="Rectangle 4"/>
          <p:cNvSpPr>
            <a:spLocks noChangeArrowheads="1"/>
          </p:cNvSpPr>
          <p:nvPr/>
        </p:nvSpPr>
        <p:spPr bwMode="auto">
          <a:xfrm>
            <a:off x="1073150" y="1428750"/>
            <a:ext cx="5997575" cy="398463"/>
          </a:xfrm>
          <a:prstGeom prst="rect">
            <a:avLst/>
          </a:prstGeom>
          <a:noFill/>
          <a:ln w="9525">
            <a:noFill/>
            <a:round/>
            <a:headEnd/>
            <a:tailEnd/>
          </a:ln>
          <a:effectLst/>
        </p:spPr>
        <p:txBody>
          <a:bodyPr lIns="90000" tIns="46800" rIns="90000" bIns="46800">
            <a:spAutoFit/>
          </a:bodyPr>
          <a:lstStyle/>
          <a:p>
            <a:pPr marL="114300" lvl="1" indent="0">
              <a:buClrTx/>
              <a:buFontTx/>
              <a:buNone/>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US" sz="2000" b="1">
                <a:solidFill>
                  <a:srgbClr val="000000"/>
                </a:solidFill>
              </a:rPr>
              <a:t>The Transaction table and the Dirty Page table</a:t>
            </a:r>
          </a:p>
        </p:txBody>
      </p:sp>
      <p:sp>
        <p:nvSpPr>
          <p:cNvPr id="30725" name="Rectangle 5"/>
          <p:cNvSpPr>
            <a:spLocks noChangeArrowheads="1"/>
          </p:cNvSpPr>
          <p:nvPr/>
        </p:nvSpPr>
        <p:spPr bwMode="auto">
          <a:xfrm>
            <a:off x="1073150" y="2024063"/>
            <a:ext cx="7559675" cy="703262"/>
          </a:xfrm>
          <a:prstGeom prst="rect">
            <a:avLst/>
          </a:prstGeom>
          <a:noFill/>
          <a:ln w="9525">
            <a:noFill/>
            <a:round/>
            <a:headEnd/>
            <a:tailEnd/>
          </a:ln>
          <a:effectLst/>
        </p:spPr>
        <p:txBody>
          <a:bodyPr lIns="90000" tIns="46800" rIns="90000" bIns="46800">
            <a:spAutoFit/>
          </a:bodyPr>
          <a:lstStyle/>
          <a:p>
            <a:pPr marL="114300" lvl="1" indent="0" algn="just">
              <a:buClrTx/>
              <a:buFontTx/>
              <a:buNone/>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US" sz="2000">
                <a:solidFill>
                  <a:srgbClr val="000000"/>
                </a:solidFill>
              </a:rPr>
              <a:t>For efficient recovery, the following tables are also stored in the log during checkpointing:</a:t>
            </a:r>
          </a:p>
        </p:txBody>
      </p:sp>
      <p:sp>
        <p:nvSpPr>
          <p:cNvPr id="30726" name="Rectangle 6"/>
          <p:cNvSpPr>
            <a:spLocks noChangeArrowheads="1"/>
          </p:cNvSpPr>
          <p:nvPr/>
        </p:nvSpPr>
        <p:spPr bwMode="auto">
          <a:xfrm>
            <a:off x="1173163" y="2863850"/>
            <a:ext cx="7285037" cy="2533650"/>
          </a:xfrm>
          <a:prstGeom prst="rect">
            <a:avLst/>
          </a:prstGeom>
          <a:noFill/>
          <a:ln w="9525">
            <a:noFill/>
            <a:round/>
            <a:headEnd/>
            <a:tailEnd/>
          </a:ln>
          <a:effectLst/>
        </p:spPr>
        <p:txBody>
          <a:bodyPr lIns="90000" tIns="46800" rIns="90000" bIns="46800">
            <a:spAutoFit/>
          </a:bodyPr>
          <a:lstStyle/>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a:solidFill>
                  <a:srgbClr val="000000"/>
                </a:solidFill>
              </a:rPr>
              <a:t>Transaction table</a:t>
            </a:r>
            <a:r>
              <a:rPr lang="en-US" sz="2000">
                <a:solidFill>
                  <a:srgbClr val="000000"/>
                </a:solidFill>
              </a:rPr>
              <a:t>:  Contains an entry for each active transaction, with information such as transaction ID, transaction status, and the LSN of the most recent log record for the transaction.</a:t>
            </a:r>
          </a:p>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a:solidFill>
                <a:srgbClr val="000000"/>
              </a:solidFill>
            </a:endParaRPr>
          </a:p>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a:solidFill>
                  <a:srgbClr val="000000"/>
                </a:solidFill>
              </a:rPr>
              <a:t>Dirty Page table</a:t>
            </a:r>
            <a:r>
              <a:rPr lang="en-US" sz="2000">
                <a:solidFill>
                  <a:srgbClr val="000000"/>
                </a:solidFill>
              </a:rPr>
              <a:t>:  Contains an entry for each dirty page (buffer) in the cache, which includes the page ID and the LSN corresponding to the earliest update to that page.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xfrm>
            <a:off x="228600" y="247650"/>
            <a:ext cx="8229600" cy="7239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cs typeface="Times New Roman" pitchFamily="16" charset="0"/>
              </a:rPr>
              <a:t>ARIES Database Recovery (cont.)</a:t>
            </a:r>
          </a:p>
        </p:txBody>
      </p:sp>
      <p:sp>
        <p:nvSpPr>
          <p:cNvPr id="2" name="Footer Placeholder 1"/>
          <p:cNvSpPr>
            <a:spLocks noGrp="1"/>
          </p:cNvSpPr>
          <p:nvPr>
            <p:ph type="ftr" sz="quarter" idx="11"/>
          </p:nvPr>
        </p:nvSpPr>
        <p:spPr/>
        <p:txBody>
          <a:bodyPr/>
          <a:lstStyle/>
          <a:p>
            <a:r>
              <a:rPr lang="en-US"/>
              <a:t>DEPT OF CSE,AIET,MIJAR</a:t>
            </a:r>
          </a:p>
        </p:txBody>
      </p:sp>
      <p:sp>
        <p:nvSpPr>
          <p:cNvPr id="31746" name="Rectangle 2"/>
          <p:cNvSpPr>
            <a:spLocks noChangeArrowheads="1"/>
          </p:cNvSpPr>
          <p:nvPr/>
        </p:nvSpPr>
        <p:spPr bwMode="auto">
          <a:xfrm>
            <a:off x="722313" y="971550"/>
            <a:ext cx="7212012" cy="460375"/>
          </a:xfrm>
          <a:prstGeom prst="rect">
            <a:avLst/>
          </a:prstGeom>
          <a:noFill/>
          <a:ln w="9525">
            <a:noFill/>
            <a:round/>
            <a:headEnd/>
            <a:tailEnd/>
          </a:ln>
          <a:effectLst/>
        </p:spPr>
        <p:txBody>
          <a:bodyPr wrap="none" anchor="ctr"/>
          <a:lstStyle/>
          <a:p>
            <a:endParaRPr lang="en-US"/>
          </a:p>
        </p:txBody>
      </p:sp>
      <p:sp>
        <p:nvSpPr>
          <p:cNvPr id="31747" name="Rectangle 3"/>
          <p:cNvSpPr>
            <a:spLocks noChangeArrowheads="1"/>
          </p:cNvSpPr>
          <p:nvPr/>
        </p:nvSpPr>
        <p:spPr bwMode="auto">
          <a:xfrm>
            <a:off x="1284288" y="1725613"/>
            <a:ext cx="7745412" cy="396875"/>
          </a:xfrm>
          <a:prstGeom prst="rect">
            <a:avLst/>
          </a:prstGeom>
          <a:noFill/>
          <a:ln w="9525">
            <a:noFill/>
            <a:round/>
            <a:headEnd/>
            <a:tailEnd/>
          </a:ln>
          <a:effectLst/>
        </p:spPr>
        <p:txBody>
          <a:bodyPr wrap="none" anchor="ctr"/>
          <a:lstStyle/>
          <a:p>
            <a:endParaRPr lang="en-US"/>
          </a:p>
        </p:txBody>
      </p:sp>
      <p:sp>
        <p:nvSpPr>
          <p:cNvPr id="31748" name="Rectangle 4"/>
          <p:cNvSpPr>
            <a:spLocks noChangeArrowheads="1"/>
          </p:cNvSpPr>
          <p:nvPr/>
        </p:nvSpPr>
        <p:spPr bwMode="auto">
          <a:xfrm>
            <a:off x="1073150" y="1428750"/>
            <a:ext cx="5997575" cy="398463"/>
          </a:xfrm>
          <a:prstGeom prst="rect">
            <a:avLst/>
          </a:prstGeom>
          <a:noFill/>
          <a:ln w="9525">
            <a:noFill/>
            <a:round/>
            <a:headEnd/>
            <a:tailEnd/>
          </a:ln>
          <a:effectLst/>
        </p:spPr>
        <p:txBody>
          <a:bodyPr lIns="90000" tIns="46800" rIns="90000" bIns="46800">
            <a:spAutoFit/>
          </a:bodyPr>
          <a:lstStyle/>
          <a:p>
            <a:pPr marL="114300" lvl="1" indent="0">
              <a:buClrTx/>
              <a:buFontTx/>
              <a:buNone/>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US" sz="2000" b="1">
                <a:solidFill>
                  <a:srgbClr val="000000"/>
                </a:solidFill>
              </a:rPr>
              <a:t>“Fuzzy” Checkpointing</a:t>
            </a:r>
          </a:p>
        </p:txBody>
      </p:sp>
      <p:sp>
        <p:nvSpPr>
          <p:cNvPr id="31749" name="Rectangle 5"/>
          <p:cNvSpPr>
            <a:spLocks noChangeArrowheads="1"/>
          </p:cNvSpPr>
          <p:nvPr/>
        </p:nvSpPr>
        <p:spPr bwMode="auto">
          <a:xfrm>
            <a:off x="1073150" y="1924050"/>
            <a:ext cx="7559675" cy="398463"/>
          </a:xfrm>
          <a:prstGeom prst="rect">
            <a:avLst/>
          </a:prstGeom>
          <a:noFill/>
          <a:ln w="9525">
            <a:noFill/>
            <a:round/>
            <a:headEnd/>
            <a:tailEnd/>
          </a:ln>
          <a:effectLst/>
        </p:spPr>
        <p:txBody>
          <a:bodyPr lIns="90000" tIns="46800" rIns="90000" bIns="46800">
            <a:spAutoFit/>
          </a:bodyPr>
          <a:lstStyle/>
          <a:p>
            <a:pPr marL="114300" lvl="1" indent="0" algn="just">
              <a:buClrTx/>
              <a:buFontTx/>
              <a:buNone/>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US" sz="2000">
                <a:solidFill>
                  <a:srgbClr val="000000"/>
                </a:solidFill>
              </a:rPr>
              <a:t>A checkpointing process does the following:</a:t>
            </a:r>
          </a:p>
        </p:txBody>
      </p:sp>
      <p:sp>
        <p:nvSpPr>
          <p:cNvPr id="31750" name="Rectangle 6"/>
          <p:cNvSpPr>
            <a:spLocks noChangeArrowheads="1"/>
          </p:cNvSpPr>
          <p:nvPr/>
        </p:nvSpPr>
        <p:spPr bwMode="auto">
          <a:xfrm>
            <a:off x="1173163" y="2495550"/>
            <a:ext cx="7285037" cy="2228850"/>
          </a:xfrm>
          <a:prstGeom prst="rect">
            <a:avLst/>
          </a:prstGeom>
          <a:noFill/>
          <a:ln w="9525">
            <a:noFill/>
            <a:round/>
            <a:headEnd/>
            <a:tailEnd/>
          </a:ln>
          <a:effectLst/>
        </p:spPr>
        <p:txBody>
          <a:bodyPr lIns="90000" tIns="46800" rIns="90000" bIns="46800">
            <a:spAutoFit/>
          </a:bodyPr>
          <a:lstStyle/>
          <a:p>
            <a:pPr marL="457200" indent="-457200" algn="just">
              <a:buFont typeface="Times New Roman" pitchFamily="16" charset="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000">
                <a:solidFill>
                  <a:srgbClr val="000000"/>
                </a:solidFill>
              </a:rPr>
              <a:t>Writes a </a:t>
            </a:r>
            <a:r>
              <a:rPr lang="en-US" sz="2000" i="1">
                <a:solidFill>
                  <a:srgbClr val="000000"/>
                </a:solidFill>
              </a:rPr>
              <a:t>begin_checkpoint</a:t>
            </a:r>
            <a:r>
              <a:rPr lang="en-US" sz="2000">
                <a:solidFill>
                  <a:srgbClr val="000000"/>
                </a:solidFill>
              </a:rPr>
              <a:t> record in the log, then forces updated (dirty) buffers to disk.</a:t>
            </a:r>
          </a:p>
          <a:p>
            <a:pPr marL="457200" indent="-457200" algn="just">
              <a:buFont typeface="Times New Roman" pitchFamily="16" charset="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000">
                <a:solidFill>
                  <a:srgbClr val="000000"/>
                </a:solidFill>
              </a:rPr>
              <a:t>Writes an </a:t>
            </a:r>
            <a:r>
              <a:rPr lang="en-US" sz="2000" i="1">
                <a:solidFill>
                  <a:srgbClr val="000000"/>
                </a:solidFill>
              </a:rPr>
              <a:t>end_checkpoint</a:t>
            </a:r>
            <a:r>
              <a:rPr lang="en-US" sz="2000">
                <a:solidFill>
                  <a:srgbClr val="000000"/>
                </a:solidFill>
              </a:rPr>
              <a:t> record in the log, along with the contents of transaction table and dirty page table.</a:t>
            </a:r>
          </a:p>
          <a:p>
            <a:pPr marL="457200" indent="-457200" algn="just">
              <a:buFont typeface="Times New Roman" pitchFamily="16" charset="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000">
                <a:solidFill>
                  <a:srgbClr val="000000"/>
                </a:solidFill>
              </a:rPr>
              <a:t>Writes the LSN of the </a:t>
            </a:r>
            <a:r>
              <a:rPr lang="en-US" sz="2000" i="1">
                <a:solidFill>
                  <a:srgbClr val="000000"/>
                </a:solidFill>
              </a:rPr>
              <a:t>begin_checkpoint</a:t>
            </a:r>
            <a:r>
              <a:rPr lang="en-US" sz="2000">
                <a:solidFill>
                  <a:srgbClr val="000000"/>
                </a:solidFill>
              </a:rPr>
              <a:t> record to a special file.  This special file is accessed during recovery to locate the last checkpoint information.</a:t>
            </a:r>
          </a:p>
        </p:txBody>
      </p:sp>
      <p:sp>
        <p:nvSpPr>
          <p:cNvPr id="31751" name="Rectangle 7"/>
          <p:cNvSpPr>
            <a:spLocks noChangeArrowheads="1"/>
          </p:cNvSpPr>
          <p:nvPr/>
        </p:nvSpPr>
        <p:spPr bwMode="auto">
          <a:xfrm>
            <a:off x="1284288" y="4914900"/>
            <a:ext cx="7173912" cy="703263"/>
          </a:xfrm>
          <a:prstGeom prst="rect">
            <a:avLst/>
          </a:prstGeom>
          <a:noFill/>
          <a:ln w="9525">
            <a:noFill/>
            <a:round/>
            <a:headEnd/>
            <a:tailEnd/>
          </a:ln>
          <a:effectLst/>
        </p:spPr>
        <p:txBody>
          <a:bodyPr lIns="90000" tIns="46800" rIns="90000" bIns="46800">
            <a:spAutoFit/>
          </a:bodyPr>
          <a:lstStyle/>
          <a:p>
            <a:pPr algn="just">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solidFill>
                  <a:srgbClr val="000000"/>
                </a:solidFill>
              </a:rPr>
              <a:t>To allow the system to continue to execute transactions, ARIES uses “fuzzy checkpointing”.</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228600" y="247650"/>
            <a:ext cx="8229600" cy="7239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cs typeface="Times New Roman" pitchFamily="16" charset="0"/>
              </a:rPr>
              <a:t>ARIES Database Recovery (cont.)</a:t>
            </a:r>
          </a:p>
        </p:txBody>
      </p:sp>
      <p:sp>
        <p:nvSpPr>
          <p:cNvPr id="2" name="Footer Placeholder 1"/>
          <p:cNvSpPr>
            <a:spLocks noGrp="1"/>
          </p:cNvSpPr>
          <p:nvPr>
            <p:ph type="ftr" sz="quarter" idx="11"/>
          </p:nvPr>
        </p:nvSpPr>
        <p:spPr/>
        <p:txBody>
          <a:bodyPr/>
          <a:lstStyle/>
          <a:p>
            <a:r>
              <a:rPr lang="en-US"/>
              <a:t>DEPT OF CSE,AIET,MIJAR</a:t>
            </a:r>
          </a:p>
        </p:txBody>
      </p:sp>
      <p:sp>
        <p:nvSpPr>
          <p:cNvPr id="32770" name="Rectangle 2"/>
          <p:cNvSpPr>
            <a:spLocks noChangeArrowheads="1"/>
          </p:cNvSpPr>
          <p:nvPr/>
        </p:nvSpPr>
        <p:spPr bwMode="auto">
          <a:xfrm>
            <a:off x="722313" y="971550"/>
            <a:ext cx="7212012" cy="460375"/>
          </a:xfrm>
          <a:prstGeom prst="rect">
            <a:avLst/>
          </a:prstGeom>
          <a:noFill/>
          <a:ln w="9525">
            <a:noFill/>
            <a:round/>
            <a:headEnd/>
            <a:tailEnd/>
          </a:ln>
          <a:effectLst/>
        </p:spPr>
        <p:txBody>
          <a:bodyPr wrap="none" anchor="ctr"/>
          <a:lstStyle/>
          <a:p>
            <a:endParaRPr lang="en-US"/>
          </a:p>
        </p:txBody>
      </p:sp>
      <p:sp>
        <p:nvSpPr>
          <p:cNvPr id="32771" name="Rectangle 3"/>
          <p:cNvSpPr>
            <a:spLocks noChangeArrowheads="1"/>
          </p:cNvSpPr>
          <p:nvPr/>
        </p:nvSpPr>
        <p:spPr bwMode="auto">
          <a:xfrm>
            <a:off x="1284288" y="1725613"/>
            <a:ext cx="7745412" cy="396875"/>
          </a:xfrm>
          <a:prstGeom prst="rect">
            <a:avLst/>
          </a:prstGeom>
          <a:noFill/>
          <a:ln w="9525">
            <a:noFill/>
            <a:round/>
            <a:headEnd/>
            <a:tailEnd/>
          </a:ln>
          <a:effectLst/>
        </p:spPr>
        <p:txBody>
          <a:bodyPr wrap="none" anchor="ctr"/>
          <a:lstStyle/>
          <a:p>
            <a:endParaRPr lang="en-US"/>
          </a:p>
        </p:txBody>
      </p:sp>
      <p:sp>
        <p:nvSpPr>
          <p:cNvPr id="32772" name="Rectangle 4"/>
          <p:cNvSpPr>
            <a:spLocks noChangeArrowheads="1"/>
          </p:cNvSpPr>
          <p:nvPr/>
        </p:nvSpPr>
        <p:spPr bwMode="auto">
          <a:xfrm>
            <a:off x="685800" y="1600200"/>
            <a:ext cx="5167313" cy="398462"/>
          </a:xfrm>
          <a:prstGeom prst="rect">
            <a:avLst/>
          </a:prstGeom>
          <a:noFill/>
          <a:ln w="9525">
            <a:noFill/>
            <a:round/>
            <a:headEnd/>
            <a:tailEnd/>
          </a:ln>
          <a:effectLst/>
        </p:spPr>
        <p:txBody>
          <a:bodyPr lIns="90000" tIns="46800" rIns="90000" bIns="46800">
            <a:spAutoFit/>
          </a:bodyPr>
          <a:lstStyle/>
          <a:p>
            <a:pPr marL="114300" lvl="1" indent="0" algn="just">
              <a:buClrTx/>
              <a:buFontTx/>
              <a:buNone/>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US" sz="2000" dirty="0">
                <a:solidFill>
                  <a:srgbClr val="000000"/>
                </a:solidFill>
                <a:latin typeface="Times New Roman" pitchFamily="16" charset="0"/>
              </a:rPr>
              <a:t>The following steps are performed for recovery</a:t>
            </a:r>
          </a:p>
        </p:txBody>
      </p:sp>
      <p:sp>
        <p:nvSpPr>
          <p:cNvPr id="32773" name="Rectangle 5"/>
          <p:cNvSpPr>
            <a:spLocks noChangeArrowheads="1"/>
          </p:cNvSpPr>
          <p:nvPr/>
        </p:nvSpPr>
        <p:spPr bwMode="auto">
          <a:xfrm>
            <a:off x="533400" y="2133600"/>
            <a:ext cx="7285037" cy="4457700"/>
          </a:xfrm>
          <a:prstGeom prst="rect">
            <a:avLst/>
          </a:prstGeom>
          <a:noFill/>
          <a:ln w="9525">
            <a:noFill/>
            <a:round/>
            <a:headEnd/>
            <a:tailEnd/>
          </a:ln>
          <a:effectLst/>
        </p:spPr>
        <p:txBody>
          <a:bodyPr lIns="90000" tIns="46800" rIns="90000" bIns="46800">
            <a:spAutoFit/>
          </a:bodyPr>
          <a:lstStyle/>
          <a:p>
            <a:pPr marL="457200" indent="-457200" algn="just">
              <a:buFont typeface="Times New Roman" pitchFamily="16" charset="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000" b="1" dirty="0">
                <a:solidFill>
                  <a:srgbClr val="000000"/>
                </a:solidFill>
              </a:rPr>
              <a:t>Analysis phase</a:t>
            </a:r>
            <a:r>
              <a:rPr lang="en-US" sz="2000" dirty="0">
                <a:solidFill>
                  <a:srgbClr val="000000"/>
                </a:solidFill>
              </a:rPr>
              <a:t>: Start at the </a:t>
            </a:r>
            <a:r>
              <a:rPr lang="en-US" sz="2000" dirty="0" err="1">
                <a:solidFill>
                  <a:srgbClr val="000000"/>
                </a:solidFill>
              </a:rPr>
              <a:t>begin_checkpoint</a:t>
            </a:r>
            <a:r>
              <a:rPr lang="en-US" sz="2000" dirty="0">
                <a:solidFill>
                  <a:srgbClr val="000000"/>
                </a:solidFill>
              </a:rPr>
              <a:t> record and proceed to the </a:t>
            </a:r>
            <a:r>
              <a:rPr lang="en-US" sz="2000" dirty="0" err="1">
                <a:solidFill>
                  <a:srgbClr val="000000"/>
                </a:solidFill>
              </a:rPr>
              <a:t>end_checkpoint</a:t>
            </a:r>
            <a:r>
              <a:rPr lang="en-US" sz="2000" dirty="0">
                <a:solidFill>
                  <a:srgbClr val="000000"/>
                </a:solidFill>
              </a:rPr>
              <a:t> record.  Access transaction table and dirty page table that were appended to the log.  During this phase some other records may be written to the log and the transaction table may be modified. The analysis phase compiles the set of redo and undo operations to be performed and ends.</a:t>
            </a:r>
          </a:p>
          <a:p>
            <a:pPr marL="457200" indent="-457200" algn="just">
              <a:buFont typeface="Times New Roman" pitchFamily="16" charset="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000" b="1" dirty="0">
                <a:solidFill>
                  <a:srgbClr val="000000"/>
                </a:solidFill>
              </a:rPr>
              <a:t>Redo phase</a:t>
            </a:r>
            <a:r>
              <a:rPr lang="en-US" sz="2000" dirty="0">
                <a:solidFill>
                  <a:srgbClr val="000000"/>
                </a:solidFill>
              </a:rPr>
              <a:t>: Starts from the point in the log where all dirty pages have been flushed, and move forward.  Operations of committed transactions are redone.</a:t>
            </a:r>
          </a:p>
          <a:p>
            <a:pPr marL="457200" indent="-457200" algn="just">
              <a:buFont typeface="Times New Roman" pitchFamily="16" charset="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000" b="1" dirty="0">
                <a:solidFill>
                  <a:srgbClr val="000000"/>
                </a:solidFill>
              </a:rPr>
              <a:t>Undo phase</a:t>
            </a:r>
            <a:r>
              <a:rPr lang="en-US" sz="2000" dirty="0">
                <a:solidFill>
                  <a:srgbClr val="000000"/>
                </a:solidFill>
              </a:rPr>
              <a:t>: Starts from the end of the log and proceeds backward while performing appropriate undo.  For each undo it writes a compensating record in the log.</a:t>
            </a:r>
          </a:p>
          <a:p>
            <a:pPr marL="457200" indent="-457200" algn="just">
              <a:spcBef>
                <a:spcPts val="750"/>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000" dirty="0">
                <a:solidFill>
                  <a:srgbClr val="000000"/>
                </a:solidFill>
              </a:rPr>
              <a:t>The recovery completes at the end of undo phase.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xfrm>
            <a:off x="558800" y="0"/>
            <a:ext cx="7670800" cy="11430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a:cs typeface="Times New Roman" pitchFamily="16" charset="0"/>
              </a:rPr>
              <a:t>Transaction and System Concepts (cont.)</a:t>
            </a:r>
          </a:p>
        </p:txBody>
      </p:sp>
      <p:sp>
        <p:nvSpPr>
          <p:cNvPr id="26626" name="Rectangle 2"/>
          <p:cNvSpPr>
            <a:spLocks noGrp="1" noChangeArrowheads="1"/>
          </p:cNvSpPr>
          <p:nvPr>
            <p:ph idx="1"/>
          </p:nvPr>
        </p:nvSpPr>
        <p:spPr>
          <a:xfrm>
            <a:off x="228600" y="1524000"/>
            <a:ext cx="8229600" cy="5257800"/>
          </a:xfrm>
          <a:ln/>
        </p:spPr>
        <p:txBody>
          <a:bodyPr lIns="90000" tIns="46800" rIns="90000" bIns="46800"/>
          <a:lstStyle/>
          <a:p>
            <a:pPr indent="-331788" algn="just">
              <a:lnSpc>
                <a:spcPct val="90000"/>
              </a:lnSpc>
              <a:spcBef>
                <a:spcPts val="6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dirty="0">
                <a:latin typeface="Palatino" charset="0"/>
                <a:cs typeface="Times New Roman" pitchFamily="16" charset="0"/>
              </a:rPr>
              <a:t>DBMS Recovery Manager needs system to keep track of the following operations (in the system </a:t>
            </a:r>
            <a:r>
              <a:rPr lang="en-US" sz="2400" b="1" dirty="0">
                <a:latin typeface="Palatino" charset="0"/>
                <a:cs typeface="Times New Roman" pitchFamily="16" charset="0"/>
              </a:rPr>
              <a:t>log file</a:t>
            </a:r>
            <a:r>
              <a:rPr lang="en-US" sz="2400" dirty="0">
                <a:latin typeface="Palatino" charset="0"/>
                <a:cs typeface="Times New Roman" pitchFamily="16" charset="0"/>
              </a:rPr>
              <a:t>):</a:t>
            </a:r>
          </a:p>
          <a:p>
            <a:pPr indent="-331788" algn="just">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dirty="0" err="1">
                <a:latin typeface="Palatino" charset="0"/>
                <a:cs typeface="Times New Roman" pitchFamily="16" charset="0"/>
              </a:rPr>
              <a:t>begin_transaction</a:t>
            </a:r>
            <a:r>
              <a:rPr lang="en-US" sz="2400" b="1" dirty="0">
                <a:latin typeface="Palatino" charset="0"/>
                <a:cs typeface="Times New Roman" pitchFamily="16" charset="0"/>
              </a:rPr>
              <a:t>: </a:t>
            </a:r>
            <a:r>
              <a:rPr lang="en-US" sz="2400" dirty="0">
                <a:latin typeface="Palatino" charset="0"/>
                <a:cs typeface="Times New Roman" pitchFamily="16" charset="0"/>
              </a:rPr>
              <a:t>Start of transaction execution.</a:t>
            </a:r>
          </a:p>
          <a:p>
            <a:pPr indent="-331788" algn="just">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dirty="0">
                <a:latin typeface="Palatino" charset="0"/>
                <a:cs typeface="Times New Roman" pitchFamily="16" charset="0"/>
              </a:rPr>
              <a:t>read or write:</a:t>
            </a:r>
            <a:r>
              <a:rPr lang="en-US" sz="2400" dirty="0">
                <a:latin typeface="Palatino" charset="0"/>
                <a:cs typeface="Times New Roman" pitchFamily="16" charset="0"/>
              </a:rPr>
              <a:t> Read or write operations on the database items that are executed as part of a transaction.</a:t>
            </a:r>
          </a:p>
          <a:p>
            <a:pPr indent="-331788" algn="just">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dirty="0" err="1">
                <a:latin typeface="Palatino" charset="0"/>
                <a:cs typeface="Times New Roman" pitchFamily="16" charset="0"/>
              </a:rPr>
              <a:t>end_transaction</a:t>
            </a:r>
            <a:r>
              <a:rPr lang="en-US" sz="2400" b="1" dirty="0">
                <a:latin typeface="Palatino" charset="0"/>
                <a:cs typeface="Times New Roman" pitchFamily="16" charset="0"/>
              </a:rPr>
              <a:t>:</a:t>
            </a:r>
            <a:r>
              <a:rPr lang="en-US" sz="2400" dirty="0">
                <a:latin typeface="Palatino" charset="0"/>
                <a:cs typeface="Times New Roman" pitchFamily="16" charset="0"/>
              </a:rPr>
              <a:t> Specifies end of read and write transaction operations have ended. System may still have to check whether the changes (writes) introduced by transaction can be </a:t>
            </a:r>
            <a:r>
              <a:rPr lang="en-US" sz="2400" i="1" dirty="0">
                <a:latin typeface="Palatino" charset="0"/>
                <a:cs typeface="Times New Roman" pitchFamily="16" charset="0"/>
              </a:rPr>
              <a:t>permanently applied to the database</a:t>
            </a:r>
            <a:r>
              <a:rPr lang="en-US" sz="2400" dirty="0">
                <a:latin typeface="Palatino" charset="0"/>
                <a:cs typeface="Times New Roman" pitchFamily="16" charset="0"/>
              </a:rPr>
              <a:t> (</a:t>
            </a:r>
            <a:r>
              <a:rPr lang="en-US" sz="2400" b="1" dirty="0">
                <a:latin typeface="Palatino" charset="0"/>
                <a:cs typeface="Times New Roman" pitchFamily="16" charset="0"/>
              </a:rPr>
              <a:t>commit</a:t>
            </a:r>
            <a:r>
              <a:rPr lang="en-US" sz="2400" dirty="0">
                <a:latin typeface="Palatino" charset="0"/>
                <a:cs typeface="Times New Roman" pitchFamily="16" charset="0"/>
              </a:rPr>
              <a:t> transaction); or whether the transaction has to be </a:t>
            </a:r>
            <a:r>
              <a:rPr lang="en-US" sz="2400" i="1" dirty="0">
                <a:latin typeface="Palatino" charset="0"/>
                <a:cs typeface="Times New Roman" pitchFamily="16" charset="0"/>
              </a:rPr>
              <a:t>rolled back</a:t>
            </a:r>
            <a:r>
              <a:rPr lang="en-US" sz="2400" dirty="0">
                <a:latin typeface="Palatino" charset="0"/>
                <a:cs typeface="Times New Roman" pitchFamily="16" charset="0"/>
              </a:rPr>
              <a:t> (</a:t>
            </a:r>
            <a:r>
              <a:rPr lang="en-US" sz="2400" b="1" dirty="0">
                <a:latin typeface="Palatino" charset="0"/>
                <a:cs typeface="Times New Roman" pitchFamily="16" charset="0"/>
              </a:rPr>
              <a:t>abort</a:t>
            </a:r>
            <a:r>
              <a:rPr lang="en-US" sz="2400" dirty="0">
                <a:latin typeface="Palatino" charset="0"/>
                <a:cs typeface="Times New Roman" pitchFamily="16" charset="0"/>
              </a:rPr>
              <a:t> transaction) because it violates concurrency control or for some other reason.</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3"/>
          <a:srcRect/>
          <a:stretch>
            <a:fillRect/>
          </a:stretch>
        </p:blipFill>
        <p:spPr bwMode="auto">
          <a:xfrm>
            <a:off x="990600" y="1752600"/>
            <a:ext cx="7388225" cy="480060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457200" y="14288"/>
            <a:ext cx="8001000" cy="1189037"/>
          </a:xfrm>
          <a:ln/>
        </p:spPr>
        <p:txBody>
          <a:bodyPr lIns="92160" tIns="46080" rIns="92160" bIns="46080">
            <a:normAutofit fontScale="90000"/>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cs typeface="Times New Roman" pitchFamily="16" charset="0"/>
              </a:rPr>
              <a:t>Recovery in Multi-database Transactions (Two-phase commit)</a:t>
            </a:r>
          </a:p>
        </p:txBody>
      </p:sp>
      <p:sp>
        <p:nvSpPr>
          <p:cNvPr id="2" name="Footer Placeholder 1"/>
          <p:cNvSpPr>
            <a:spLocks noGrp="1"/>
          </p:cNvSpPr>
          <p:nvPr>
            <p:ph type="ftr" sz="quarter" idx="11"/>
          </p:nvPr>
        </p:nvSpPr>
        <p:spPr/>
        <p:txBody>
          <a:bodyPr/>
          <a:lstStyle/>
          <a:p>
            <a:r>
              <a:rPr lang="en-US"/>
              <a:t>DEPT OF CSE,AIET,MIJAR</a:t>
            </a:r>
          </a:p>
        </p:txBody>
      </p:sp>
      <p:sp>
        <p:nvSpPr>
          <p:cNvPr id="34818" name="Rectangle 2"/>
          <p:cNvSpPr>
            <a:spLocks noChangeArrowheads="1"/>
          </p:cNvSpPr>
          <p:nvPr/>
        </p:nvSpPr>
        <p:spPr bwMode="auto">
          <a:xfrm>
            <a:off x="558800" y="1101725"/>
            <a:ext cx="5499100" cy="460375"/>
          </a:xfrm>
          <a:prstGeom prst="rect">
            <a:avLst/>
          </a:prstGeom>
          <a:noFill/>
          <a:ln w="9525">
            <a:noFill/>
            <a:round/>
            <a:headEnd/>
            <a:tailEnd/>
          </a:ln>
          <a:effectLst/>
        </p:spPr>
        <p:txBody>
          <a:bodyPr wrap="none" anchor="ctr"/>
          <a:lstStyle/>
          <a:p>
            <a:endParaRPr lang="en-US"/>
          </a:p>
        </p:txBody>
      </p:sp>
      <p:sp>
        <p:nvSpPr>
          <p:cNvPr id="34819" name="Rectangle 3"/>
          <p:cNvSpPr>
            <a:spLocks noChangeArrowheads="1"/>
          </p:cNvSpPr>
          <p:nvPr/>
        </p:nvSpPr>
        <p:spPr bwMode="auto">
          <a:xfrm>
            <a:off x="920750" y="1687513"/>
            <a:ext cx="7745413" cy="396875"/>
          </a:xfrm>
          <a:prstGeom prst="rect">
            <a:avLst/>
          </a:prstGeom>
          <a:noFill/>
          <a:ln w="9525">
            <a:noFill/>
            <a:round/>
            <a:headEnd/>
            <a:tailEnd/>
          </a:ln>
          <a:effectLst/>
        </p:spPr>
        <p:txBody>
          <a:bodyPr wrap="none" anchor="ctr"/>
          <a:lstStyle/>
          <a:p>
            <a:endParaRPr lang="en-US"/>
          </a:p>
        </p:txBody>
      </p:sp>
      <p:sp>
        <p:nvSpPr>
          <p:cNvPr id="34820" name="Rectangle 4"/>
          <p:cNvSpPr>
            <a:spLocks noChangeArrowheads="1"/>
          </p:cNvSpPr>
          <p:nvPr/>
        </p:nvSpPr>
        <p:spPr bwMode="auto">
          <a:xfrm>
            <a:off x="1073150" y="1854200"/>
            <a:ext cx="7212013" cy="2533650"/>
          </a:xfrm>
          <a:prstGeom prst="rect">
            <a:avLst/>
          </a:prstGeom>
          <a:noFill/>
          <a:ln w="9525">
            <a:noFill/>
            <a:round/>
            <a:headEnd/>
            <a:tailEnd/>
          </a:ln>
          <a:effectLst/>
        </p:spPr>
        <p:txBody>
          <a:bodyPr lIns="90000" tIns="46800" rIns="90000" bIns="46800">
            <a:spAutoFit/>
          </a:bodyPr>
          <a:lstStyle/>
          <a:p>
            <a:pPr marL="114300" lvl="1" indent="0" algn="just">
              <a:buClrTx/>
              <a:buFontTx/>
              <a:buNone/>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US" sz="2000">
                <a:solidFill>
                  <a:srgbClr val="000000"/>
                </a:solidFill>
                <a:latin typeface="Times New Roman" pitchFamily="16" charset="0"/>
              </a:rPr>
              <a:t>A multidatabase transaction can access several databases: e.g. airline database, car rental database, credit card database.  The transaction commits only when all these multiple databases agree to commit individually the part of the transaction they were executing.  This commit scheme is  referred to as “</a:t>
            </a:r>
            <a:r>
              <a:rPr lang="en-US" sz="2000" i="1">
                <a:solidFill>
                  <a:srgbClr val="000000"/>
                </a:solidFill>
                <a:latin typeface="Times New Roman" pitchFamily="16" charset="0"/>
              </a:rPr>
              <a:t>two-phase commit</a:t>
            </a:r>
            <a:r>
              <a:rPr lang="en-US" sz="2000">
                <a:solidFill>
                  <a:srgbClr val="000000"/>
                </a:solidFill>
                <a:latin typeface="Times New Roman" pitchFamily="16" charset="0"/>
              </a:rPr>
              <a:t>” (2PC). If any one of these nodes fails or cannot commit its part of the transaction, then the whole transaction is aborted.  Each node recovers the transaction under its own recovery protocol.</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xfrm>
            <a:off x="457200" y="247650"/>
            <a:ext cx="8001000" cy="7239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cs typeface="Times New Roman" pitchFamily="16" charset="0"/>
              </a:rPr>
              <a:t>Two-phase commit (cont.)</a:t>
            </a:r>
          </a:p>
        </p:txBody>
      </p:sp>
      <p:sp>
        <p:nvSpPr>
          <p:cNvPr id="2" name="Footer Placeholder 1"/>
          <p:cNvSpPr>
            <a:spLocks noGrp="1"/>
          </p:cNvSpPr>
          <p:nvPr>
            <p:ph type="ftr" sz="quarter" idx="11"/>
          </p:nvPr>
        </p:nvSpPr>
        <p:spPr/>
        <p:txBody>
          <a:bodyPr/>
          <a:lstStyle/>
          <a:p>
            <a:r>
              <a:rPr lang="en-US"/>
              <a:t>DEPT OF CSE,AIET,MIJAR</a:t>
            </a:r>
          </a:p>
        </p:txBody>
      </p:sp>
      <p:sp>
        <p:nvSpPr>
          <p:cNvPr id="35842" name="Rectangle 2"/>
          <p:cNvSpPr>
            <a:spLocks noChangeArrowheads="1"/>
          </p:cNvSpPr>
          <p:nvPr/>
        </p:nvSpPr>
        <p:spPr bwMode="auto">
          <a:xfrm>
            <a:off x="558800" y="1101725"/>
            <a:ext cx="5499100" cy="460375"/>
          </a:xfrm>
          <a:prstGeom prst="rect">
            <a:avLst/>
          </a:prstGeom>
          <a:noFill/>
          <a:ln w="9525">
            <a:noFill/>
            <a:round/>
            <a:headEnd/>
            <a:tailEnd/>
          </a:ln>
          <a:effectLst/>
        </p:spPr>
        <p:txBody>
          <a:bodyPr wrap="none" anchor="ctr"/>
          <a:lstStyle/>
          <a:p>
            <a:endParaRPr lang="en-US"/>
          </a:p>
        </p:txBody>
      </p:sp>
      <p:sp>
        <p:nvSpPr>
          <p:cNvPr id="35843" name="Rectangle 3"/>
          <p:cNvSpPr>
            <a:spLocks noChangeArrowheads="1"/>
          </p:cNvSpPr>
          <p:nvPr/>
        </p:nvSpPr>
        <p:spPr bwMode="auto">
          <a:xfrm>
            <a:off x="920750" y="1687513"/>
            <a:ext cx="7745413" cy="396875"/>
          </a:xfrm>
          <a:prstGeom prst="rect">
            <a:avLst/>
          </a:prstGeom>
          <a:noFill/>
          <a:ln w="9525">
            <a:noFill/>
            <a:round/>
            <a:headEnd/>
            <a:tailEnd/>
          </a:ln>
          <a:effectLst/>
        </p:spPr>
        <p:txBody>
          <a:bodyPr wrap="none" anchor="ctr"/>
          <a:lstStyle/>
          <a:p>
            <a:endParaRPr lang="en-US"/>
          </a:p>
        </p:txBody>
      </p:sp>
      <p:sp>
        <p:nvSpPr>
          <p:cNvPr id="35844" name="Rectangle 4"/>
          <p:cNvSpPr>
            <a:spLocks noChangeArrowheads="1"/>
          </p:cNvSpPr>
          <p:nvPr/>
        </p:nvSpPr>
        <p:spPr bwMode="auto">
          <a:xfrm>
            <a:off x="1073150" y="1854200"/>
            <a:ext cx="7212013" cy="3448050"/>
          </a:xfrm>
          <a:prstGeom prst="rect">
            <a:avLst/>
          </a:prstGeom>
          <a:noFill/>
          <a:ln w="9525">
            <a:noFill/>
            <a:round/>
            <a:headEnd/>
            <a:tailEnd/>
          </a:ln>
          <a:effectLst/>
        </p:spPr>
        <p:txBody>
          <a:bodyPr lIns="90000" tIns="46800" rIns="90000" bIns="46800">
            <a:spAutoFit/>
          </a:bodyPr>
          <a:lstStyle/>
          <a:p>
            <a:pPr marL="114300" lvl="1" indent="0" algn="just">
              <a:buClrTx/>
              <a:buFontTx/>
              <a:buNone/>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US" sz="2000">
                <a:solidFill>
                  <a:srgbClr val="000000"/>
                </a:solidFill>
                <a:latin typeface="Times New Roman" pitchFamily="16" charset="0"/>
              </a:rPr>
              <a:t>Phase 1: Coordinator (usually application program running in middle-tier of 3-tier architecture) sends “Ready-to-commit?” query to each participating database, then waits for replies. A participating database replies Ready-to-commit only after saving all actions in its local log on disk.</a:t>
            </a:r>
          </a:p>
          <a:p>
            <a:pPr marL="114300" lvl="1" indent="0" algn="just">
              <a:buClrTx/>
              <a:buFontTx/>
              <a:buNone/>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endParaRPr lang="en-US" sz="2000">
              <a:solidFill>
                <a:srgbClr val="000000"/>
              </a:solidFill>
              <a:latin typeface="Times New Roman" pitchFamily="16" charset="0"/>
            </a:endParaRPr>
          </a:p>
          <a:p>
            <a:pPr marL="114300" lvl="1" indent="0" algn="just">
              <a:buClrTx/>
              <a:buFontTx/>
              <a:buNone/>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US" sz="2000">
                <a:solidFill>
                  <a:srgbClr val="000000"/>
                </a:solidFill>
                <a:latin typeface="Times New Roman" pitchFamily="16" charset="0"/>
              </a:rPr>
              <a:t>Phase 2: If coordinator receives Ready-to-commit signals from all participating databases, it sends Commit to all; otherwise, it send Abort to all.</a:t>
            </a:r>
          </a:p>
          <a:p>
            <a:pPr marL="114300" lvl="1" indent="0" algn="just">
              <a:buClrTx/>
              <a:buFontTx/>
              <a:buNone/>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endParaRPr lang="en-US" sz="2000">
              <a:solidFill>
                <a:srgbClr val="000000"/>
              </a:solidFill>
              <a:latin typeface="Times New Roman" pitchFamily="16" charset="0"/>
            </a:endParaRPr>
          </a:p>
          <a:p>
            <a:pPr marL="114300" lvl="1" indent="0" algn="just">
              <a:buClrTx/>
              <a:buFontTx/>
              <a:buNone/>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US" sz="2000">
                <a:solidFill>
                  <a:srgbClr val="000000"/>
                </a:solidFill>
                <a:latin typeface="Times New Roman" pitchFamily="16" charset="0"/>
              </a:rPr>
              <a:t>This protocol can survive most types of crashes.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6" name="Content Placeholder 5"/>
          <p:cNvSpPr>
            <a:spLocks noGrp="1"/>
          </p:cNvSpPr>
          <p:nvPr>
            <p:ph idx="1"/>
          </p:nvPr>
        </p:nvSpPr>
        <p:spPr/>
        <p:txBody>
          <a:bodyPr>
            <a:normAutofit/>
          </a:bodyPr>
          <a:lstStyle/>
          <a:p>
            <a:pPr marL="514350" indent="-514350" algn="just">
              <a:buFont typeface="+mj-lt"/>
              <a:buAutoNum type="arabicPeriod"/>
            </a:pPr>
            <a:r>
              <a:rPr lang="en-US" dirty="0"/>
              <a:t>Explain the properties of transactions.</a:t>
            </a:r>
          </a:p>
          <a:p>
            <a:pPr marL="514350" indent="-514350" algn="just">
              <a:buFont typeface="+mj-lt"/>
              <a:buAutoNum type="arabicPeriod"/>
            </a:pPr>
            <a:r>
              <a:rPr lang="en-US" dirty="0"/>
              <a:t>What is serializability? Explain.</a:t>
            </a:r>
          </a:p>
          <a:p>
            <a:pPr marL="514350" indent="-514350" algn="just">
              <a:buFont typeface="+mj-lt"/>
              <a:buAutoNum type="arabicPeriod"/>
            </a:pPr>
            <a:r>
              <a:rPr lang="en-US" dirty="0"/>
              <a:t>What is 2PL? Explain.</a:t>
            </a:r>
          </a:p>
          <a:p>
            <a:pPr marL="514350" indent="-514350" algn="just">
              <a:buFont typeface="+mj-lt"/>
              <a:buAutoNum type="arabicPeriod"/>
            </a:pPr>
            <a:r>
              <a:rPr lang="en-US" dirty="0"/>
              <a:t>Explain shadow paging.</a:t>
            </a:r>
          </a:p>
          <a:p>
            <a:pPr marL="514350" indent="-514350" algn="just">
              <a:buFont typeface="+mj-lt"/>
              <a:buAutoNum type="arabicPeriod"/>
            </a:pPr>
            <a:r>
              <a:rPr lang="en-US" dirty="0"/>
              <a:t>Explain ARIES recovery algorithm.</a:t>
            </a:r>
          </a:p>
        </p:txBody>
      </p:sp>
      <p:sp>
        <p:nvSpPr>
          <p:cNvPr id="4" name="Footer Placeholder 3"/>
          <p:cNvSpPr>
            <a:spLocks noGrp="1"/>
          </p:cNvSpPr>
          <p:nvPr>
            <p:ph type="ftr" sz="quarter" idx="11"/>
          </p:nvPr>
        </p:nvSpPr>
        <p:spPr/>
        <p:txBody>
          <a:bodyPr/>
          <a:lstStyle/>
          <a:p>
            <a:r>
              <a:rPr lang="en-US"/>
              <a:t>DEPT OF CSE,AIET,MIJAR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457200" y="0"/>
            <a:ext cx="8001000" cy="11430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a:cs typeface="Times New Roman" pitchFamily="16" charset="0"/>
              </a:rPr>
              <a:t>Transaction and System Concepts (cont.)</a:t>
            </a:r>
          </a:p>
        </p:txBody>
      </p:sp>
      <p:sp>
        <p:nvSpPr>
          <p:cNvPr id="27650" name="Rectangle 2"/>
          <p:cNvSpPr>
            <a:spLocks noGrp="1" noChangeArrowheads="1"/>
          </p:cNvSpPr>
          <p:nvPr>
            <p:ph idx="1"/>
          </p:nvPr>
        </p:nvSpPr>
        <p:spPr>
          <a:xfrm>
            <a:off x="228600" y="1600200"/>
            <a:ext cx="8166100" cy="4114800"/>
          </a:xfrm>
          <a:ln/>
        </p:spPr>
        <p:txBody>
          <a:bodyPr lIns="90000" tIns="46800" rIns="90000" bIns="46800"/>
          <a:lstStyle/>
          <a:p>
            <a:pPr indent="-331788">
              <a:spcBef>
                <a:spcPts val="6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a:latin typeface="Palatino" charset="0"/>
                <a:cs typeface="Times New Roman" pitchFamily="16" charset="0"/>
              </a:rPr>
              <a:t>Recovery manager keeps track of the following operations (cont.):</a:t>
            </a:r>
          </a:p>
          <a:p>
            <a:pPr indent="-331788">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a:latin typeface="Palatino" charset="0"/>
                <a:cs typeface="Times New Roman" pitchFamily="16" charset="0"/>
              </a:rPr>
              <a:t>commit_transaction:</a:t>
            </a:r>
            <a:r>
              <a:rPr lang="en-US" sz="2400">
                <a:latin typeface="Palatino" charset="0"/>
                <a:cs typeface="Times New Roman" pitchFamily="16" charset="0"/>
              </a:rPr>
              <a:t> Signals </a:t>
            </a:r>
            <a:r>
              <a:rPr lang="en-US" sz="2400" i="1">
                <a:latin typeface="Palatino" charset="0"/>
                <a:cs typeface="Times New Roman" pitchFamily="16" charset="0"/>
              </a:rPr>
              <a:t>successful end</a:t>
            </a:r>
            <a:r>
              <a:rPr lang="en-US" sz="2400">
                <a:latin typeface="Palatino" charset="0"/>
                <a:cs typeface="Times New Roman" pitchFamily="16" charset="0"/>
              </a:rPr>
              <a:t> of transaction; any changes (writes) executed by transaction can be safely </a:t>
            </a:r>
            <a:r>
              <a:rPr lang="en-US" sz="2400" b="1">
                <a:latin typeface="Palatino" charset="0"/>
                <a:cs typeface="Times New Roman" pitchFamily="16" charset="0"/>
              </a:rPr>
              <a:t>committed</a:t>
            </a:r>
            <a:r>
              <a:rPr lang="en-US" sz="2400">
                <a:latin typeface="Palatino" charset="0"/>
                <a:cs typeface="Times New Roman" pitchFamily="16" charset="0"/>
              </a:rPr>
              <a:t> to the database and will not be undone.</a:t>
            </a:r>
          </a:p>
          <a:p>
            <a:pPr indent="-331788">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a:latin typeface="Palatino" charset="0"/>
                <a:cs typeface="Times New Roman" pitchFamily="16" charset="0"/>
              </a:rPr>
              <a:t>abort_transaction (or rollback): </a:t>
            </a:r>
            <a:r>
              <a:rPr lang="en-US" sz="2400">
                <a:latin typeface="Palatino" charset="0"/>
                <a:cs typeface="Times New Roman" pitchFamily="16" charset="0"/>
              </a:rPr>
              <a:t>Signals transaction has </a:t>
            </a:r>
            <a:r>
              <a:rPr lang="en-US" sz="2400" i="1">
                <a:latin typeface="Palatino" charset="0"/>
                <a:cs typeface="Times New Roman" pitchFamily="16" charset="0"/>
              </a:rPr>
              <a:t>ended unsuccessfully</a:t>
            </a:r>
            <a:r>
              <a:rPr lang="en-US" sz="2400">
                <a:latin typeface="Palatino" charset="0"/>
                <a:cs typeface="Times New Roman" pitchFamily="16" charset="0"/>
              </a:rPr>
              <a:t>; any changes or effects that the transaction may have applied to the database must be </a:t>
            </a:r>
            <a:r>
              <a:rPr lang="en-US" sz="2400" i="1">
                <a:latin typeface="Palatino" charset="0"/>
                <a:cs typeface="Times New Roman" pitchFamily="16" charset="0"/>
              </a:rPr>
              <a:t>undone.</a:t>
            </a:r>
            <a:r>
              <a:rPr lang="en-US" sz="2400">
                <a:latin typeface="Palatino" charset="0"/>
                <a:cs typeface="Times New Roman" pitchFamily="16" charset="0"/>
              </a:rPr>
              <a:t>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xfrm>
            <a:off x="457200" y="228600"/>
            <a:ext cx="8001000" cy="11430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a:cs typeface="Times New Roman" pitchFamily="16" charset="0"/>
              </a:rPr>
              <a:t>Transaction and System Concepts (cont.)</a:t>
            </a:r>
          </a:p>
        </p:txBody>
      </p:sp>
      <p:sp>
        <p:nvSpPr>
          <p:cNvPr id="28674" name="Rectangle 2"/>
          <p:cNvSpPr>
            <a:spLocks noGrp="1" noChangeArrowheads="1"/>
          </p:cNvSpPr>
          <p:nvPr>
            <p:ph idx="1"/>
          </p:nvPr>
        </p:nvSpPr>
        <p:spPr>
          <a:xfrm>
            <a:off x="292100" y="1828800"/>
            <a:ext cx="8166100" cy="4114800"/>
          </a:xfrm>
          <a:ln/>
        </p:spPr>
        <p:txBody>
          <a:bodyPr lIns="90000" tIns="46800" rIns="90000" bIns="46800"/>
          <a:lstStyle/>
          <a:p>
            <a:pPr indent="-331788" algn="just">
              <a:spcBef>
                <a:spcPts val="7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dirty="0">
                <a:cs typeface="Times New Roman" pitchFamily="16" charset="0"/>
              </a:rPr>
              <a:t>System operations used during recovery</a:t>
            </a:r>
            <a:endParaRPr lang="en-US" sz="2800" dirty="0">
              <a:latin typeface="Palatino" charset="0"/>
              <a:cs typeface="Times New Roman" pitchFamily="16" charset="0"/>
            </a:endParaRPr>
          </a:p>
          <a:p>
            <a:pPr indent="-331788" algn="just">
              <a:spcBef>
                <a:spcPts val="7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a:latin typeface="Palatino" charset="0"/>
                <a:cs typeface="Times New Roman" pitchFamily="16" charset="0"/>
              </a:rPr>
              <a:t>undo(X):</a:t>
            </a:r>
            <a:r>
              <a:rPr lang="en-US" sz="2800" dirty="0">
                <a:latin typeface="Palatino" charset="0"/>
                <a:cs typeface="Times New Roman" pitchFamily="16" charset="0"/>
              </a:rPr>
              <a:t> Similar to rollback except that it applies to a single write operation rather than to a whole transaction.</a:t>
            </a:r>
          </a:p>
          <a:p>
            <a:pPr indent="-331788" algn="just">
              <a:spcBef>
                <a:spcPts val="7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a:latin typeface="Palatino" charset="0"/>
                <a:cs typeface="Times New Roman" pitchFamily="16" charset="0"/>
              </a:rPr>
              <a:t>redo(X):</a:t>
            </a:r>
            <a:r>
              <a:rPr lang="en-US" sz="2800" dirty="0">
                <a:latin typeface="Palatino" charset="0"/>
                <a:cs typeface="Times New Roman" pitchFamily="16" charset="0"/>
              </a:rPr>
              <a:t> This specifies that a </a:t>
            </a:r>
            <a:r>
              <a:rPr lang="en-US" sz="2800" i="1" dirty="0">
                <a:latin typeface="Palatino" charset="0"/>
                <a:cs typeface="Times New Roman" pitchFamily="16" charset="0"/>
              </a:rPr>
              <a:t>write operation</a:t>
            </a:r>
            <a:r>
              <a:rPr lang="en-US" sz="2800" dirty="0">
                <a:latin typeface="Palatino" charset="0"/>
                <a:cs typeface="Times New Roman" pitchFamily="16" charset="0"/>
              </a:rPr>
              <a:t> of a committed transaction must be </a:t>
            </a:r>
            <a:r>
              <a:rPr lang="en-US" sz="2800" i="1" dirty="0">
                <a:latin typeface="Palatino" charset="0"/>
                <a:cs typeface="Times New Roman" pitchFamily="16" charset="0"/>
              </a:rPr>
              <a:t>redone</a:t>
            </a:r>
            <a:r>
              <a:rPr lang="en-US" sz="2800" dirty="0">
                <a:latin typeface="Palatino" charset="0"/>
                <a:cs typeface="Times New Roman" pitchFamily="16" charset="0"/>
              </a:rPr>
              <a:t> to ensure that it has been applied permanently to the database on disk.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xfrm>
            <a:off x="457200" y="139700"/>
            <a:ext cx="8001000" cy="11430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a:cs typeface="Times New Roman" pitchFamily="16" charset="0"/>
              </a:rPr>
              <a:t>Transaction and System Concepts (cont.)</a:t>
            </a:r>
          </a:p>
        </p:txBody>
      </p:sp>
      <p:sp>
        <p:nvSpPr>
          <p:cNvPr id="29698" name="Rectangle 2"/>
          <p:cNvSpPr>
            <a:spLocks noGrp="1" noChangeArrowheads="1"/>
          </p:cNvSpPr>
          <p:nvPr>
            <p:ph idx="1"/>
          </p:nvPr>
        </p:nvSpPr>
        <p:spPr>
          <a:xfrm>
            <a:off x="292100" y="1541462"/>
            <a:ext cx="8166100" cy="4249738"/>
          </a:xfrm>
          <a:ln/>
        </p:spPr>
        <p:txBody>
          <a:bodyPr lIns="90000" tIns="46800" rIns="90000" bIns="46800"/>
          <a:lstStyle/>
          <a:p>
            <a:pPr indent="-331788" algn="just">
              <a:lnSpc>
                <a:spcPct val="90000"/>
              </a:lnSpc>
              <a:spcBef>
                <a:spcPts val="7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a:latin typeface="Palatino" charset="0"/>
                <a:cs typeface="Times New Roman" pitchFamily="16" charset="0"/>
              </a:rPr>
              <a:t>The System Log File</a:t>
            </a:r>
          </a:p>
          <a:p>
            <a:pPr indent="-331788" algn="just">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dirty="0">
                <a:latin typeface="Palatino" charset="0"/>
                <a:cs typeface="Times New Roman" pitchFamily="16" charset="0"/>
              </a:rPr>
              <a:t>Is an </a:t>
            </a:r>
            <a:r>
              <a:rPr lang="en-US" sz="2400" i="1" dirty="0">
                <a:latin typeface="Palatino" charset="0"/>
                <a:cs typeface="Times New Roman" pitchFamily="16" charset="0"/>
              </a:rPr>
              <a:t>append-only file</a:t>
            </a:r>
            <a:r>
              <a:rPr lang="en-US" sz="2400" dirty="0">
                <a:latin typeface="Palatino" charset="0"/>
                <a:cs typeface="Times New Roman" pitchFamily="16" charset="0"/>
              </a:rPr>
              <a:t> to keep track of all operations of all transactions </a:t>
            </a:r>
            <a:r>
              <a:rPr lang="en-US" sz="2400" i="1" dirty="0">
                <a:latin typeface="Palatino" charset="0"/>
                <a:cs typeface="Times New Roman" pitchFamily="16" charset="0"/>
              </a:rPr>
              <a:t>in the order in which they occurred</a:t>
            </a:r>
            <a:r>
              <a:rPr lang="en-US" sz="2400" dirty="0">
                <a:latin typeface="Palatino" charset="0"/>
                <a:cs typeface="Times New Roman" pitchFamily="16" charset="0"/>
              </a:rPr>
              <a:t>. This information is needed during recovery from failures</a:t>
            </a:r>
          </a:p>
          <a:p>
            <a:pPr indent="-331788" algn="just">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dirty="0">
                <a:latin typeface="Palatino" charset="0"/>
                <a:cs typeface="Times New Roman" pitchFamily="16" charset="0"/>
              </a:rPr>
              <a:t>Log is kept on disk - not affected except for disk or catastrophic failure</a:t>
            </a:r>
          </a:p>
          <a:p>
            <a:pPr indent="-331788" algn="just">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dirty="0">
                <a:latin typeface="Palatino" charset="0"/>
                <a:cs typeface="Times New Roman" pitchFamily="16" charset="0"/>
              </a:rPr>
              <a:t>As with other disk files, a </a:t>
            </a:r>
            <a:r>
              <a:rPr lang="en-US" sz="2400" i="1" dirty="0">
                <a:latin typeface="Palatino" charset="0"/>
                <a:cs typeface="Times New Roman" pitchFamily="16" charset="0"/>
              </a:rPr>
              <a:t>log main memory buffer</a:t>
            </a:r>
            <a:r>
              <a:rPr lang="en-US" sz="2400" dirty="0">
                <a:latin typeface="Palatino" charset="0"/>
                <a:cs typeface="Times New Roman" pitchFamily="16" charset="0"/>
              </a:rPr>
              <a:t> is kept for holding the records being appended until the whole buffer is appended to the end of the log file on disk</a:t>
            </a:r>
          </a:p>
          <a:p>
            <a:pPr indent="-331788" algn="just">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dirty="0">
                <a:latin typeface="Palatino" charset="0"/>
                <a:cs typeface="Times New Roman" pitchFamily="16" charset="0"/>
              </a:rPr>
              <a:t>Log is periodically backed up to archival storage (tape) to guard against catastrophic failures</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xfrm>
            <a:off x="457200" y="101600"/>
            <a:ext cx="7947025" cy="11430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a:cs typeface="Times New Roman" pitchFamily="16" charset="0"/>
              </a:rPr>
              <a:t>Transaction and System Concepts (cont.)</a:t>
            </a:r>
          </a:p>
        </p:txBody>
      </p:sp>
      <p:sp>
        <p:nvSpPr>
          <p:cNvPr id="30722" name="Rectangle 2"/>
          <p:cNvSpPr>
            <a:spLocks noGrp="1" noChangeArrowheads="1"/>
          </p:cNvSpPr>
          <p:nvPr>
            <p:ph idx="1"/>
          </p:nvPr>
        </p:nvSpPr>
        <p:spPr>
          <a:xfrm>
            <a:off x="292100" y="1519238"/>
            <a:ext cx="8166100" cy="4881562"/>
          </a:xfrm>
          <a:ln/>
        </p:spPr>
        <p:txBody>
          <a:bodyPr lIns="90000" tIns="46800" rIns="90000" bIns="46800"/>
          <a:lstStyle/>
          <a:p>
            <a:pPr marL="533400" indent="-522288">
              <a:lnSpc>
                <a:spcPct val="90000"/>
              </a:lnSpc>
              <a:spcBef>
                <a:spcPts val="700"/>
              </a:spcBef>
              <a:buClrTx/>
              <a:buFontTx/>
              <a:buNone/>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b="1" dirty="0">
                <a:latin typeface="Palatino" charset="0"/>
                <a:cs typeface="Times New Roman" pitchFamily="16" charset="0"/>
              </a:rPr>
              <a:t>Types of records (entries) in log file: </a:t>
            </a:r>
          </a:p>
          <a:p>
            <a:pPr marL="533400" indent="-522288">
              <a:lnSpc>
                <a:spcPct val="90000"/>
              </a:lnSpc>
              <a:spcBef>
                <a:spcPts val="600"/>
              </a:spcBef>
              <a:buClr>
                <a:srgbClr val="FF0000"/>
              </a:buClr>
              <a:buFont typeface="Times New Roman" pitchFamily="16" charset="0"/>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dirty="0">
                <a:latin typeface="Palatino" charset="0"/>
                <a:cs typeface="Times New Roman" pitchFamily="16" charset="0"/>
              </a:rPr>
              <a:t>[</a:t>
            </a:r>
            <a:r>
              <a:rPr lang="en-US" sz="2400" dirty="0" err="1">
                <a:latin typeface="Palatino" charset="0"/>
                <a:cs typeface="Times New Roman" pitchFamily="16" charset="0"/>
              </a:rPr>
              <a:t>start_transaction,T</a:t>
            </a:r>
            <a:r>
              <a:rPr lang="en-US" sz="2400" dirty="0">
                <a:latin typeface="Palatino" charset="0"/>
                <a:cs typeface="Times New Roman" pitchFamily="16" charset="0"/>
              </a:rPr>
              <a:t>]: Records that transaction T has started execution.</a:t>
            </a:r>
          </a:p>
          <a:p>
            <a:pPr marL="533400" indent="-522288">
              <a:lnSpc>
                <a:spcPct val="90000"/>
              </a:lnSpc>
              <a:spcBef>
                <a:spcPts val="600"/>
              </a:spcBef>
              <a:buClr>
                <a:srgbClr val="FF0000"/>
              </a:buClr>
              <a:buFont typeface="Times New Roman" pitchFamily="16" charset="0"/>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dirty="0">
                <a:latin typeface="Palatino" charset="0"/>
                <a:cs typeface="Times New Roman" pitchFamily="16" charset="0"/>
              </a:rPr>
              <a:t>[</a:t>
            </a:r>
            <a:r>
              <a:rPr lang="en-US" sz="2400" dirty="0" err="1">
                <a:latin typeface="Palatino" charset="0"/>
                <a:cs typeface="Times New Roman" pitchFamily="16" charset="0"/>
              </a:rPr>
              <a:t>write_item,T,X,old_value,new_value</a:t>
            </a:r>
            <a:r>
              <a:rPr lang="en-US" sz="2400" dirty="0">
                <a:latin typeface="Palatino" charset="0"/>
                <a:cs typeface="Times New Roman" pitchFamily="16" charset="0"/>
              </a:rPr>
              <a:t>]: T has changed the value of item X from </a:t>
            </a:r>
            <a:r>
              <a:rPr lang="en-US" sz="2400" dirty="0" err="1">
                <a:latin typeface="Palatino" charset="0"/>
                <a:cs typeface="Times New Roman" pitchFamily="16" charset="0"/>
              </a:rPr>
              <a:t>old_value</a:t>
            </a:r>
            <a:r>
              <a:rPr lang="en-US" sz="2400" dirty="0">
                <a:latin typeface="Palatino" charset="0"/>
                <a:cs typeface="Times New Roman" pitchFamily="16" charset="0"/>
              </a:rPr>
              <a:t> to </a:t>
            </a:r>
            <a:r>
              <a:rPr lang="en-US" sz="2400" dirty="0" err="1">
                <a:latin typeface="Palatino" charset="0"/>
                <a:cs typeface="Times New Roman" pitchFamily="16" charset="0"/>
              </a:rPr>
              <a:t>new_value</a:t>
            </a:r>
            <a:r>
              <a:rPr lang="en-US" sz="2400" dirty="0">
                <a:latin typeface="Palatino" charset="0"/>
                <a:cs typeface="Times New Roman" pitchFamily="16" charset="0"/>
              </a:rPr>
              <a:t>.</a:t>
            </a:r>
          </a:p>
          <a:p>
            <a:pPr marL="533400" indent="-522288">
              <a:lnSpc>
                <a:spcPct val="90000"/>
              </a:lnSpc>
              <a:spcBef>
                <a:spcPts val="600"/>
              </a:spcBef>
              <a:buClr>
                <a:srgbClr val="FF0000"/>
              </a:buClr>
              <a:buFont typeface="Times New Roman" pitchFamily="16" charset="0"/>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dirty="0">
                <a:latin typeface="Palatino" charset="0"/>
                <a:cs typeface="Times New Roman" pitchFamily="16" charset="0"/>
              </a:rPr>
              <a:t>[</a:t>
            </a:r>
            <a:r>
              <a:rPr lang="en-US" sz="2400" dirty="0" err="1">
                <a:latin typeface="Palatino" charset="0"/>
                <a:cs typeface="Times New Roman" pitchFamily="16" charset="0"/>
              </a:rPr>
              <a:t>read_item,T,X</a:t>
            </a:r>
            <a:r>
              <a:rPr lang="en-US" sz="2400" dirty="0">
                <a:latin typeface="Palatino" charset="0"/>
                <a:cs typeface="Times New Roman" pitchFamily="16" charset="0"/>
              </a:rPr>
              <a:t>]: T  has read the value of item X (not needed in many cases).</a:t>
            </a:r>
          </a:p>
          <a:p>
            <a:pPr marL="533400" indent="-522288">
              <a:lnSpc>
                <a:spcPct val="90000"/>
              </a:lnSpc>
              <a:spcBef>
                <a:spcPts val="600"/>
              </a:spcBef>
              <a:buClr>
                <a:srgbClr val="FF0000"/>
              </a:buClr>
              <a:buFont typeface="Times New Roman" pitchFamily="16" charset="0"/>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dirty="0">
                <a:latin typeface="Palatino" charset="0"/>
                <a:cs typeface="Times New Roman" pitchFamily="16" charset="0"/>
              </a:rPr>
              <a:t>[</a:t>
            </a:r>
            <a:r>
              <a:rPr lang="en-US" sz="2400" dirty="0" err="1">
                <a:latin typeface="Palatino" charset="0"/>
                <a:cs typeface="Times New Roman" pitchFamily="16" charset="0"/>
              </a:rPr>
              <a:t>end_transaction,T</a:t>
            </a:r>
            <a:r>
              <a:rPr lang="en-US" sz="2400" dirty="0">
                <a:latin typeface="Palatino" charset="0"/>
                <a:cs typeface="Times New Roman" pitchFamily="16" charset="0"/>
              </a:rPr>
              <a:t>]: T has ended execution</a:t>
            </a:r>
          </a:p>
          <a:p>
            <a:pPr marL="533400" indent="-522288">
              <a:lnSpc>
                <a:spcPct val="90000"/>
              </a:lnSpc>
              <a:spcBef>
                <a:spcPts val="600"/>
              </a:spcBef>
              <a:buClr>
                <a:srgbClr val="FF0000"/>
              </a:buClr>
              <a:buFont typeface="Times New Roman" pitchFamily="16" charset="0"/>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dirty="0">
                <a:latin typeface="Palatino" charset="0"/>
                <a:cs typeface="Times New Roman" pitchFamily="16" charset="0"/>
              </a:rPr>
              <a:t>[</a:t>
            </a:r>
            <a:r>
              <a:rPr lang="en-US" sz="2400" dirty="0" err="1">
                <a:latin typeface="Palatino" charset="0"/>
                <a:cs typeface="Times New Roman" pitchFamily="16" charset="0"/>
              </a:rPr>
              <a:t>commit,T</a:t>
            </a:r>
            <a:r>
              <a:rPr lang="en-US" sz="2400" dirty="0">
                <a:latin typeface="Palatino" charset="0"/>
                <a:cs typeface="Times New Roman" pitchFamily="16" charset="0"/>
              </a:rPr>
              <a:t>]: T has completed successfully, and committed.</a:t>
            </a:r>
          </a:p>
          <a:p>
            <a:pPr marL="533400" indent="-522288">
              <a:lnSpc>
                <a:spcPct val="90000"/>
              </a:lnSpc>
              <a:spcBef>
                <a:spcPts val="600"/>
              </a:spcBef>
              <a:buClr>
                <a:srgbClr val="FF0000"/>
              </a:buClr>
              <a:buFont typeface="Times New Roman" pitchFamily="16" charset="0"/>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dirty="0">
                <a:latin typeface="Palatino" charset="0"/>
                <a:cs typeface="Times New Roman" pitchFamily="16" charset="0"/>
              </a:rPr>
              <a:t>[</a:t>
            </a:r>
            <a:r>
              <a:rPr lang="en-US" sz="2400" dirty="0" err="1">
                <a:latin typeface="Palatino" charset="0"/>
                <a:cs typeface="Times New Roman" pitchFamily="16" charset="0"/>
              </a:rPr>
              <a:t>abort,T</a:t>
            </a:r>
            <a:r>
              <a:rPr lang="en-US" sz="2400" dirty="0">
                <a:latin typeface="Palatino" charset="0"/>
                <a:cs typeface="Times New Roman" pitchFamily="16" charset="0"/>
              </a:rPr>
              <a:t>]: T has been aborted.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558800" y="228600"/>
            <a:ext cx="7899400" cy="11430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a:cs typeface="Times New Roman" pitchFamily="16" charset="0"/>
              </a:rPr>
              <a:t>Transaction and System Concepts (cont.)</a:t>
            </a:r>
          </a:p>
        </p:txBody>
      </p:sp>
      <p:sp>
        <p:nvSpPr>
          <p:cNvPr id="32770" name="Rectangle 2"/>
          <p:cNvSpPr>
            <a:spLocks noGrp="1" noChangeArrowheads="1"/>
          </p:cNvSpPr>
          <p:nvPr>
            <p:ph idx="1"/>
          </p:nvPr>
        </p:nvSpPr>
        <p:spPr>
          <a:xfrm>
            <a:off x="488950" y="1676400"/>
            <a:ext cx="8166100" cy="4645025"/>
          </a:xfrm>
          <a:ln/>
        </p:spPr>
        <p:txBody>
          <a:bodyPr lIns="90000" tIns="46800" rIns="90000" bIns="46800"/>
          <a:lstStyle/>
          <a:p>
            <a:pPr marL="533400" indent="-522288">
              <a:lnSpc>
                <a:spcPct val="90000"/>
              </a:lnSpc>
              <a:spcBef>
                <a:spcPts val="700"/>
              </a:spcBef>
              <a:buClrTx/>
              <a:buFontTx/>
              <a:buNone/>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800" b="1" dirty="0">
                <a:latin typeface="Palatino" charset="0"/>
                <a:cs typeface="Times New Roman" pitchFamily="16" charset="0"/>
              </a:rPr>
              <a:t>Commit Point of a Transaction:</a:t>
            </a:r>
          </a:p>
          <a:p>
            <a:pPr marL="533400" indent="-522288">
              <a:lnSpc>
                <a:spcPct val="90000"/>
              </a:lnSpc>
              <a:spcBef>
                <a:spcPts val="700"/>
              </a:spcBef>
              <a:buClr>
                <a:srgbClr val="FF0000"/>
              </a:buClr>
              <a:buFont typeface="Wingdings" charset="2"/>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b="1" dirty="0">
                <a:latin typeface="Palatino" charset="0"/>
                <a:cs typeface="Times New Roman" pitchFamily="16" charset="0"/>
              </a:rPr>
              <a:t>Definition: </a:t>
            </a:r>
            <a:r>
              <a:rPr lang="en-US" sz="2400" dirty="0">
                <a:latin typeface="Palatino" charset="0"/>
                <a:cs typeface="Times New Roman" pitchFamily="16" charset="0"/>
              </a:rPr>
              <a:t>A transaction T reaches its </a:t>
            </a:r>
            <a:r>
              <a:rPr lang="en-US" sz="2400" b="1" dirty="0">
                <a:latin typeface="Palatino" charset="0"/>
                <a:cs typeface="Times New Roman" pitchFamily="16" charset="0"/>
              </a:rPr>
              <a:t>commit point</a:t>
            </a:r>
            <a:r>
              <a:rPr lang="en-US" sz="2400" dirty="0">
                <a:latin typeface="Palatino" charset="0"/>
                <a:cs typeface="Times New Roman" pitchFamily="16" charset="0"/>
              </a:rPr>
              <a:t> when all its operations that access the database have been executed successfully </a:t>
            </a:r>
            <a:r>
              <a:rPr lang="en-US" sz="2400" i="1" dirty="0">
                <a:latin typeface="Palatino" charset="0"/>
                <a:cs typeface="Times New Roman" pitchFamily="16" charset="0"/>
              </a:rPr>
              <a:t>and</a:t>
            </a:r>
            <a:r>
              <a:rPr lang="en-US" sz="2400" dirty="0">
                <a:latin typeface="Palatino" charset="0"/>
                <a:cs typeface="Times New Roman" pitchFamily="16" charset="0"/>
              </a:rPr>
              <a:t> the effect of all the transaction operations on the database has been recorded in the log file (on disk). The transaction is then said to be </a:t>
            </a:r>
            <a:r>
              <a:rPr lang="en-US" sz="2400" b="1" dirty="0">
                <a:latin typeface="Palatino" charset="0"/>
                <a:cs typeface="Times New Roman" pitchFamily="16" charset="0"/>
              </a:rPr>
              <a:t>committed</a:t>
            </a:r>
            <a:r>
              <a:rPr lang="en-US" sz="2400" dirty="0">
                <a:latin typeface="Palatino" charset="0"/>
                <a:cs typeface="Times New Roman" pitchFamily="16" charset="0"/>
              </a:rPr>
              <a:t>.</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xfrm>
            <a:off x="0" y="228600"/>
            <a:ext cx="8458200" cy="11430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a:cs typeface="Times New Roman" pitchFamily="16" charset="0"/>
              </a:rPr>
              <a:t>Transaction and System Concepts (cont.)</a:t>
            </a:r>
          </a:p>
        </p:txBody>
      </p:sp>
      <p:sp>
        <p:nvSpPr>
          <p:cNvPr id="33794" name="Rectangle 2"/>
          <p:cNvSpPr>
            <a:spLocks noGrp="1" noChangeArrowheads="1"/>
          </p:cNvSpPr>
          <p:nvPr>
            <p:ph idx="1"/>
          </p:nvPr>
        </p:nvSpPr>
        <p:spPr>
          <a:xfrm>
            <a:off x="228600" y="1676400"/>
            <a:ext cx="8166100" cy="4343400"/>
          </a:xfrm>
          <a:ln/>
        </p:spPr>
        <p:txBody>
          <a:bodyPr lIns="90000" tIns="46800" rIns="90000" bIns="46800"/>
          <a:lstStyle/>
          <a:p>
            <a:pPr marL="533400" indent="-522288" algn="just">
              <a:lnSpc>
                <a:spcPct val="90000"/>
              </a:lnSpc>
              <a:spcBef>
                <a:spcPts val="700"/>
              </a:spcBef>
              <a:buClrTx/>
              <a:buFontTx/>
              <a:buNone/>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800" b="1" dirty="0">
                <a:latin typeface="Palatino" charset="0"/>
                <a:cs typeface="Times New Roman" pitchFamily="16" charset="0"/>
              </a:rPr>
              <a:t>Commit Point of a Transaction (cont.):</a:t>
            </a:r>
          </a:p>
          <a:p>
            <a:pPr marL="533400" indent="-522288" algn="just">
              <a:lnSpc>
                <a:spcPct val="90000"/>
              </a:lnSpc>
              <a:spcBef>
                <a:spcPts val="500"/>
              </a:spcBef>
              <a:buClr>
                <a:srgbClr val="FF0000"/>
              </a:buClr>
              <a:buFont typeface="Wingdings" charset="2"/>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000" b="1" dirty="0">
                <a:latin typeface="Palatino" charset="0"/>
                <a:cs typeface="Times New Roman" pitchFamily="16" charset="0"/>
              </a:rPr>
              <a:t>Log file buffers:</a:t>
            </a:r>
            <a:r>
              <a:rPr lang="en-US" sz="2000" dirty="0">
                <a:latin typeface="Palatino" charset="0"/>
                <a:cs typeface="Times New Roman" pitchFamily="16" charset="0"/>
              </a:rPr>
              <a:t> Like database files on disk, whole disk blocks must be read or written to main memory buffers.</a:t>
            </a:r>
          </a:p>
          <a:p>
            <a:pPr marL="533400" indent="-522288" algn="just">
              <a:lnSpc>
                <a:spcPct val="90000"/>
              </a:lnSpc>
              <a:spcBef>
                <a:spcPts val="500"/>
              </a:spcBef>
              <a:buClr>
                <a:srgbClr val="FF0000"/>
              </a:buClr>
              <a:buFont typeface="Wingdings" charset="2"/>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000" dirty="0">
                <a:latin typeface="Palatino" charset="0"/>
                <a:cs typeface="Times New Roman" pitchFamily="16" charset="0"/>
              </a:rPr>
              <a:t>For </a:t>
            </a:r>
            <a:r>
              <a:rPr lang="en-US" sz="2000" b="1" dirty="0">
                <a:latin typeface="Palatino" charset="0"/>
                <a:cs typeface="Times New Roman" pitchFamily="16" charset="0"/>
              </a:rPr>
              <a:t>log file</a:t>
            </a:r>
            <a:r>
              <a:rPr lang="en-US" sz="2000" dirty="0">
                <a:latin typeface="Palatino" charset="0"/>
                <a:cs typeface="Times New Roman" pitchFamily="16" charset="0"/>
              </a:rPr>
              <a:t>, the last disk block (or blocks) of the file will be in main memory buffers to easily append log entries at end of file.</a:t>
            </a:r>
          </a:p>
          <a:p>
            <a:pPr marL="533400" indent="-522288" algn="just">
              <a:lnSpc>
                <a:spcPct val="90000"/>
              </a:lnSpc>
              <a:spcBef>
                <a:spcPts val="500"/>
              </a:spcBef>
              <a:buClr>
                <a:srgbClr val="FF0000"/>
              </a:buClr>
              <a:buFont typeface="Wingdings" charset="2"/>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000" b="1" dirty="0">
                <a:latin typeface="Palatino" charset="0"/>
                <a:cs typeface="Times New Roman" pitchFamily="16" charset="0"/>
              </a:rPr>
              <a:t>Force writing the log buffer: </a:t>
            </a:r>
            <a:r>
              <a:rPr lang="en-US" sz="2000" dirty="0">
                <a:latin typeface="Palatino" charset="0"/>
                <a:cs typeface="Times New Roman" pitchFamily="16" charset="0"/>
              </a:rPr>
              <a:t> </a:t>
            </a:r>
            <a:r>
              <a:rPr lang="en-US" sz="2000" i="1" dirty="0">
                <a:latin typeface="Palatino" charset="0"/>
                <a:cs typeface="Times New Roman" pitchFamily="16" charset="0"/>
              </a:rPr>
              <a:t>before</a:t>
            </a:r>
            <a:r>
              <a:rPr lang="en-US" sz="2000" dirty="0">
                <a:latin typeface="Palatino" charset="0"/>
                <a:cs typeface="Times New Roman" pitchFamily="16" charset="0"/>
              </a:rPr>
              <a:t> a transaction reaches its commit point, any main memory buffers of the log that have not been written to disk yet must be copied to disk.</a:t>
            </a:r>
          </a:p>
          <a:p>
            <a:pPr marL="533400" indent="-522288" algn="just">
              <a:lnSpc>
                <a:spcPct val="90000"/>
              </a:lnSpc>
              <a:spcBef>
                <a:spcPts val="500"/>
              </a:spcBef>
              <a:buClr>
                <a:srgbClr val="FF0000"/>
              </a:buClr>
              <a:buFont typeface="Wingdings" charset="2"/>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000" dirty="0">
                <a:latin typeface="Palatino" charset="0"/>
                <a:cs typeface="Times New Roman" pitchFamily="16" charset="0"/>
              </a:rPr>
              <a:t>Called </a:t>
            </a:r>
            <a:r>
              <a:rPr lang="en-US" sz="2000" b="1" dirty="0">
                <a:latin typeface="Palatino" charset="0"/>
                <a:cs typeface="Times New Roman" pitchFamily="16" charset="0"/>
              </a:rPr>
              <a:t>force-writing</a:t>
            </a:r>
            <a:r>
              <a:rPr lang="en-US" sz="2000" dirty="0">
                <a:latin typeface="Palatino" charset="0"/>
                <a:cs typeface="Times New Roman" pitchFamily="16" charset="0"/>
              </a:rPr>
              <a:t> the log buffers before committing a transaction.</a:t>
            </a:r>
          </a:p>
          <a:p>
            <a:pPr marL="533400" indent="-522288" algn="just">
              <a:lnSpc>
                <a:spcPct val="90000"/>
              </a:lnSpc>
              <a:spcBef>
                <a:spcPts val="500"/>
              </a:spcBef>
              <a:buClr>
                <a:srgbClr val="FF0000"/>
              </a:buClr>
              <a:buFont typeface="Wingdings" charset="2"/>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000" dirty="0">
                <a:latin typeface="Palatino" charset="0"/>
                <a:cs typeface="Times New Roman" pitchFamily="16" charset="0"/>
              </a:rPr>
              <a:t>Needed to ensure that any write operations by the transaction are recorded in the log file </a:t>
            </a:r>
            <a:r>
              <a:rPr lang="en-US" sz="2000" i="1" dirty="0">
                <a:latin typeface="Palatino" charset="0"/>
                <a:cs typeface="Times New Roman" pitchFamily="16" charset="0"/>
              </a:rPr>
              <a:t>on disk </a:t>
            </a:r>
            <a:r>
              <a:rPr lang="en-US" sz="2000" dirty="0">
                <a:latin typeface="Palatino" charset="0"/>
                <a:cs typeface="Times New Roman" pitchFamily="16" charset="0"/>
              </a:rPr>
              <a:t>before the transaction commits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280988" y="95250"/>
            <a:ext cx="7975600" cy="11430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a:cs typeface="Times New Roman" pitchFamily="16" charset="0"/>
              </a:rPr>
              <a:t>Desirable Properties of Transactions</a:t>
            </a:r>
          </a:p>
        </p:txBody>
      </p:sp>
      <p:sp>
        <p:nvSpPr>
          <p:cNvPr id="34818" name="Rectangle 2"/>
          <p:cNvSpPr>
            <a:spLocks noGrp="1" noChangeArrowheads="1"/>
          </p:cNvSpPr>
          <p:nvPr>
            <p:ph idx="1"/>
          </p:nvPr>
        </p:nvSpPr>
        <p:spPr>
          <a:xfrm>
            <a:off x="304800" y="1524000"/>
            <a:ext cx="8166100" cy="4800600"/>
          </a:xfrm>
          <a:ln/>
        </p:spPr>
        <p:txBody>
          <a:bodyPr lIns="90000" tIns="46800" rIns="90000" bIns="46800"/>
          <a:lstStyle/>
          <a:p>
            <a:pPr indent="-331788">
              <a:spcBef>
                <a:spcPts val="7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a:latin typeface="Palatino" charset="0"/>
                <a:cs typeface="Times New Roman" pitchFamily="16" charset="0"/>
              </a:rPr>
              <a:t>Called ACID properties – Atomicity, Consistency, Isolation, Durability:</a:t>
            </a:r>
          </a:p>
          <a:p>
            <a:pPr indent="-331788">
              <a:spcBef>
                <a:spcPts val="7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a:latin typeface="Palatino" charset="0"/>
                <a:cs typeface="Times New Roman" pitchFamily="16" charset="0"/>
              </a:rPr>
              <a:t>Atomicity</a:t>
            </a:r>
            <a:r>
              <a:rPr lang="en-US" sz="2800">
                <a:latin typeface="Palatino" charset="0"/>
                <a:cs typeface="Times New Roman" pitchFamily="16" charset="0"/>
              </a:rPr>
              <a:t>: A transaction is an atomic unit of processing; it is either performed in its entirety or not performed at all.</a:t>
            </a:r>
          </a:p>
          <a:p>
            <a:pPr indent="-331788">
              <a:spcBef>
                <a:spcPts val="7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US" sz="2800">
              <a:latin typeface="Palatino" charset="0"/>
              <a:cs typeface="Times New Roman" pitchFamily="16" charset="0"/>
            </a:endParaRPr>
          </a:p>
          <a:p>
            <a:pPr indent="-331788">
              <a:spcBef>
                <a:spcPts val="7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a:latin typeface="Palatino" charset="0"/>
                <a:cs typeface="Times New Roman" pitchFamily="16" charset="0"/>
              </a:rPr>
              <a:t>Consistency preservation</a:t>
            </a:r>
            <a:r>
              <a:rPr lang="en-US" sz="2800">
                <a:latin typeface="Palatino" charset="0"/>
                <a:cs typeface="Times New Roman" pitchFamily="16" charset="0"/>
              </a:rPr>
              <a:t>: A correct execution of the transaction must take the database from one consistent state to another.</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0" y="228600"/>
            <a:ext cx="8686800" cy="11430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a:cs typeface="Times New Roman" pitchFamily="16" charset="0"/>
              </a:rPr>
              <a:t>Introduction to Transaction Processing (cont.)</a:t>
            </a:r>
          </a:p>
        </p:txBody>
      </p:sp>
      <p:sp>
        <p:nvSpPr>
          <p:cNvPr id="8194" name="Rectangle 2"/>
          <p:cNvSpPr>
            <a:spLocks noGrp="1" noChangeArrowheads="1"/>
          </p:cNvSpPr>
          <p:nvPr>
            <p:ph idx="1"/>
          </p:nvPr>
        </p:nvSpPr>
        <p:spPr>
          <a:xfrm>
            <a:off x="457200" y="1498600"/>
            <a:ext cx="7772400" cy="4597400"/>
          </a:xfrm>
          <a:ln/>
        </p:spPr>
        <p:txBody>
          <a:bodyPr lIns="90000" tIns="46800" rIns="90000" bIns="46800"/>
          <a:lstStyle/>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dirty="0">
                <a:cs typeface="Times New Roman" pitchFamily="16" charset="0"/>
              </a:rPr>
              <a:t>A transaction (set of operations) </a:t>
            </a:r>
            <a:r>
              <a:rPr lang="en-US" sz="2400" dirty="0">
                <a:cs typeface="Times New Roman" pitchFamily="16" charset="0"/>
              </a:rPr>
              <a:t>may be:</a:t>
            </a:r>
          </a:p>
          <a:p>
            <a:pPr marL="731838" lvl="1" indent="-274638">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dirty="0">
                <a:cs typeface="Times New Roman" pitchFamily="16" charset="0"/>
              </a:rPr>
              <a:t>stand-alone, specified in a high-level language like SQL submitted interactively, or </a:t>
            </a:r>
          </a:p>
          <a:p>
            <a:pPr marL="731838" lvl="1" indent="-274638">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dirty="0">
                <a:cs typeface="Times New Roman" pitchFamily="16" charset="0"/>
              </a:rPr>
              <a:t>consist of database operations embedded within a program (most transactions)</a:t>
            </a:r>
          </a:p>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800" b="1" dirty="0">
                <a:cs typeface="Times New Roman" pitchFamily="16" charset="0"/>
              </a:rPr>
              <a:t>Transaction boundaries</a:t>
            </a:r>
            <a:r>
              <a:rPr lang="en-US" sz="2800" dirty="0">
                <a:cs typeface="Times New Roman" pitchFamily="16" charset="0"/>
              </a:rPr>
              <a:t>: </a:t>
            </a:r>
            <a:r>
              <a:rPr lang="en-US" sz="2400" dirty="0">
                <a:cs typeface="Times New Roman" pitchFamily="16" charset="0"/>
              </a:rPr>
              <a:t>Begin and End transaction.</a:t>
            </a:r>
          </a:p>
          <a:p>
            <a:pPr marL="731838" lvl="1" indent="-274638">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200" dirty="0">
                <a:cs typeface="Times New Roman" pitchFamily="16" charset="0"/>
              </a:rPr>
              <a:t>Note: An </a:t>
            </a:r>
            <a:r>
              <a:rPr lang="en-US" sz="2200" b="1" dirty="0">
                <a:cs typeface="Times New Roman" pitchFamily="16" charset="0"/>
              </a:rPr>
              <a:t>application program</a:t>
            </a:r>
            <a:r>
              <a:rPr lang="en-US" sz="2200" dirty="0">
                <a:cs typeface="Times New Roman" pitchFamily="16" charset="0"/>
              </a:rPr>
              <a:t> may contain several transactions separated by Begin and End transaction boundaries</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xfrm>
            <a:off x="228600" y="53975"/>
            <a:ext cx="8229600" cy="11430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a:cs typeface="Times New Roman" pitchFamily="16" charset="0"/>
              </a:rPr>
              <a:t>Desirable Properties of Transactions (cont.)</a:t>
            </a:r>
          </a:p>
        </p:txBody>
      </p:sp>
      <p:sp>
        <p:nvSpPr>
          <p:cNvPr id="35842" name="Rectangle 2"/>
          <p:cNvSpPr>
            <a:spLocks noGrp="1" noChangeArrowheads="1"/>
          </p:cNvSpPr>
          <p:nvPr>
            <p:ph idx="1"/>
          </p:nvPr>
        </p:nvSpPr>
        <p:spPr>
          <a:xfrm>
            <a:off x="152400" y="1676400"/>
            <a:ext cx="8166100" cy="4114800"/>
          </a:xfrm>
          <a:ln/>
        </p:spPr>
        <p:txBody>
          <a:bodyPr lIns="90000" tIns="46800" rIns="90000" bIns="46800"/>
          <a:lstStyle/>
          <a:p>
            <a:pPr indent="-331788">
              <a:spcBef>
                <a:spcPts val="7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a:latin typeface="Palatino" charset="0"/>
                <a:cs typeface="Times New Roman" pitchFamily="16" charset="0"/>
              </a:rPr>
              <a:t>ACID properties (cont.):</a:t>
            </a:r>
          </a:p>
          <a:p>
            <a:pPr indent="-331788">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a:latin typeface="Palatino" charset="0"/>
                <a:cs typeface="Times New Roman" pitchFamily="16" charset="0"/>
              </a:rPr>
              <a:t>Isolation</a:t>
            </a:r>
            <a:r>
              <a:rPr lang="en-US" sz="2400">
                <a:latin typeface="Palatino" charset="0"/>
                <a:cs typeface="Times New Roman" pitchFamily="16" charset="0"/>
              </a:rPr>
              <a:t>: Even though transactions are executing concurrently, they should appear to be executed in isolation – that is, their final effect should be as if each transaction was executed in isolation from start to finish.</a:t>
            </a:r>
          </a:p>
          <a:p>
            <a:pPr indent="-331788">
              <a:spcBef>
                <a:spcPts val="6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US" sz="2400">
              <a:latin typeface="Palatino" charset="0"/>
              <a:cs typeface="Times New Roman" pitchFamily="16" charset="0"/>
            </a:endParaRPr>
          </a:p>
          <a:p>
            <a:pPr indent="-331788">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a:latin typeface="Palatino" charset="0"/>
                <a:cs typeface="Times New Roman" pitchFamily="16" charset="0"/>
              </a:rPr>
              <a:t>Durability or permanency</a:t>
            </a:r>
            <a:r>
              <a:rPr lang="en-US" sz="2400">
                <a:latin typeface="Palatino" charset="0"/>
                <a:cs typeface="Times New Roman" pitchFamily="16" charset="0"/>
              </a:rPr>
              <a:t>: Once a transaction is committed, its changes (writes) applied to the database must never be lost because of subsequent failure.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xfrm>
            <a:off x="228600" y="53975"/>
            <a:ext cx="8229600" cy="11430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a:cs typeface="Times New Roman" pitchFamily="16" charset="0"/>
              </a:rPr>
              <a:t>Desirable Properties of Transactions (cont.)</a:t>
            </a:r>
          </a:p>
        </p:txBody>
      </p:sp>
      <p:sp>
        <p:nvSpPr>
          <p:cNvPr id="36866" name="Rectangle 2"/>
          <p:cNvSpPr>
            <a:spLocks noGrp="1" noChangeArrowheads="1"/>
          </p:cNvSpPr>
          <p:nvPr>
            <p:ph idx="1"/>
          </p:nvPr>
        </p:nvSpPr>
        <p:spPr>
          <a:xfrm>
            <a:off x="304800" y="1600200"/>
            <a:ext cx="8166100" cy="4116388"/>
          </a:xfrm>
          <a:ln/>
        </p:spPr>
        <p:txBody>
          <a:bodyPr lIns="90000" tIns="46800" rIns="90000" bIns="46800">
            <a:normAutofit lnSpcReduction="10000"/>
          </a:bodyPr>
          <a:lstStyle/>
          <a:p>
            <a:pPr indent="-331788">
              <a:spcBef>
                <a:spcPts val="7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US" sz="2800" b="1">
              <a:latin typeface="Palatino" charset="0"/>
              <a:cs typeface="Times New Roman" pitchFamily="16" charset="0"/>
            </a:endParaRPr>
          </a:p>
          <a:p>
            <a:pPr indent="-331788">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a:latin typeface="Palatino" charset="0"/>
                <a:cs typeface="Times New Roman" pitchFamily="16" charset="0"/>
              </a:rPr>
              <a:t>Atomicity</a:t>
            </a:r>
            <a:r>
              <a:rPr lang="en-US" sz="2400">
                <a:latin typeface="Palatino" charset="0"/>
                <a:cs typeface="Times New Roman" pitchFamily="16" charset="0"/>
              </a:rPr>
              <a:t>: Enforced by the recovery protocol.</a:t>
            </a:r>
          </a:p>
          <a:p>
            <a:pPr indent="-331788">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a:latin typeface="Palatino" charset="0"/>
                <a:cs typeface="Times New Roman" pitchFamily="16" charset="0"/>
              </a:rPr>
              <a:t>Consistency preservation</a:t>
            </a:r>
            <a:r>
              <a:rPr lang="en-US" sz="2400">
                <a:latin typeface="Palatino" charset="0"/>
                <a:cs typeface="Times New Roman" pitchFamily="16" charset="0"/>
              </a:rPr>
              <a:t>: Specifies that each transaction does a correct action on the database </a:t>
            </a:r>
            <a:r>
              <a:rPr lang="en-US" sz="2400" i="1">
                <a:latin typeface="Palatino" charset="0"/>
                <a:cs typeface="Times New Roman" pitchFamily="16" charset="0"/>
              </a:rPr>
              <a:t>on its own</a:t>
            </a:r>
            <a:r>
              <a:rPr lang="en-US" sz="2400">
                <a:latin typeface="Palatino" charset="0"/>
                <a:cs typeface="Times New Roman" pitchFamily="16" charset="0"/>
              </a:rPr>
              <a:t>. Application programmers and DBMS constraint enforcement are responsible for this.</a:t>
            </a:r>
          </a:p>
          <a:p>
            <a:pPr indent="-331788">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a:latin typeface="Palatino" charset="0"/>
                <a:cs typeface="Times New Roman" pitchFamily="16" charset="0"/>
              </a:rPr>
              <a:t>Isolation</a:t>
            </a:r>
            <a:r>
              <a:rPr lang="en-US" sz="2400">
                <a:latin typeface="Palatino" charset="0"/>
                <a:cs typeface="Times New Roman" pitchFamily="16" charset="0"/>
              </a:rPr>
              <a:t>: Responsibility of the concurrency control protocol.</a:t>
            </a:r>
          </a:p>
          <a:p>
            <a:pPr indent="-331788">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a:latin typeface="Palatino" charset="0"/>
                <a:cs typeface="Times New Roman" pitchFamily="16" charset="0"/>
              </a:rPr>
              <a:t>Durability or permanency</a:t>
            </a:r>
            <a:r>
              <a:rPr lang="en-US" sz="2400">
                <a:latin typeface="Palatino" charset="0"/>
                <a:cs typeface="Times New Roman" pitchFamily="16" charset="0"/>
              </a:rPr>
              <a:t>: Enforced by the recovery protocol.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xfrm>
            <a:off x="228600" y="71438"/>
            <a:ext cx="8148638" cy="1071562"/>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cs typeface="Times New Roman" pitchFamily="16" charset="0"/>
              </a:rPr>
              <a:t>Schedules of Transactions</a:t>
            </a:r>
          </a:p>
        </p:txBody>
      </p:sp>
      <p:sp>
        <p:nvSpPr>
          <p:cNvPr id="37890" name="Rectangle 2"/>
          <p:cNvSpPr>
            <a:spLocks noGrp="1" noChangeArrowheads="1"/>
          </p:cNvSpPr>
          <p:nvPr>
            <p:ph idx="1"/>
          </p:nvPr>
        </p:nvSpPr>
        <p:spPr>
          <a:xfrm>
            <a:off x="228600" y="1676400"/>
            <a:ext cx="8166100" cy="4929188"/>
          </a:xfrm>
          <a:ln/>
        </p:spPr>
        <p:txBody>
          <a:bodyPr lIns="90000" tIns="46800" rIns="90000" bIns="46800"/>
          <a:lstStyle/>
          <a:p>
            <a:pPr marL="331788" indent="-331788" algn="just">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b="1" dirty="0">
                <a:cs typeface="Times New Roman" pitchFamily="16" charset="0"/>
              </a:rPr>
              <a:t>Transaction schedule (or history): </a:t>
            </a:r>
            <a:r>
              <a:rPr lang="en-US" sz="2400" dirty="0">
                <a:cs typeface="Times New Roman" pitchFamily="16" charset="0"/>
              </a:rPr>
              <a:t>When transactions are executing concurrently in an interleaved fashion, </a:t>
            </a:r>
            <a:r>
              <a:rPr lang="en-US" sz="2400" b="1" dirty="0">
                <a:solidFill>
                  <a:srgbClr val="FF0000"/>
                </a:solidFill>
                <a:cs typeface="Times New Roman" pitchFamily="16" charset="0"/>
              </a:rPr>
              <a:t>the </a:t>
            </a:r>
            <a:r>
              <a:rPr lang="en-US" sz="2400" b="1" i="1" dirty="0">
                <a:solidFill>
                  <a:srgbClr val="FF0000"/>
                </a:solidFill>
                <a:cs typeface="Times New Roman" pitchFamily="16" charset="0"/>
              </a:rPr>
              <a:t>order of execution</a:t>
            </a:r>
            <a:r>
              <a:rPr lang="en-US" sz="2400" b="1" dirty="0">
                <a:solidFill>
                  <a:srgbClr val="FF0000"/>
                </a:solidFill>
                <a:cs typeface="Times New Roman" pitchFamily="16" charset="0"/>
              </a:rPr>
              <a:t> of operations from the various transactions</a:t>
            </a:r>
            <a:r>
              <a:rPr lang="en-US" sz="2400" dirty="0">
                <a:cs typeface="Times New Roman" pitchFamily="16" charset="0"/>
              </a:rPr>
              <a:t> forms what is known as a </a:t>
            </a:r>
            <a:r>
              <a:rPr lang="en-US" sz="2400" b="1" dirty="0">
                <a:cs typeface="Times New Roman" pitchFamily="16" charset="0"/>
              </a:rPr>
              <a:t>transaction schedule</a:t>
            </a:r>
            <a:r>
              <a:rPr lang="en-US" sz="2400" dirty="0">
                <a:cs typeface="Times New Roman" pitchFamily="16" charset="0"/>
              </a:rPr>
              <a:t> (or history). </a:t>
            </a:r>
          </a:p>
          <a:p>
            <a:pPr marL="331788" indent="-331788" algn="just">
              <a:lnSpc>
                <a:spcPct val="90000"/>
              </a:lnSpc>
              <a:spcBef>
                <a:spcPts val="600"/>
              </a:spcBef>
              <a:buClrTx/>
              <a:buFontTx/>
              <a:buNone/>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endParaRPr lang="en-US" sz="2400" dirty="0">
              <a:cs typeface="Times New Roman" pitchFamily="16" charset="0"/>
            </a:endParaRPr>
          </a:p>
          <a:p>
            <a:pPr marL="331788" indent="-331788" algn="just">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dirty="0">
                <a:cs typeface="Times New Roman" pitchFamily="16" charset="0"/>
              </a:rPr>
              <a:t>Figure 21.5 (next slide) shows 4 possible schedules (A, B, C, D) of two transactions T1 and T2:</a:t>
            </a:r>
          </a:p>
          <a:p>
            <a:pPr marL="1477963" lvl="1" indent="-563563" algn="just">
              <a:buFont typeface="Times New Roman" pitchFamily="16"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200" dirty="0">
                <a:cs typeface="Times New Roman" pitchFamily="16" charset="0"/>
              </a:rPr>
              <a:t>Order of operations from top to bottom</a:t>
            </a:r>
          </a:p>
          <a:p>
            <a:pPr marL="1477963" lvl="1" indent="-563563" algn="just">
              <a:buFont typeface="Times New Roman" pitchFamily="16"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200" dirty="0">
                <a:cs typeface="Times New Roman" pitchFamily="16" charset="0"/>
              </a:rPr>
              <a:t>Each schedule includes </a:t>
            </a:r>
            <a:r>
              <a:rPr lang="en-US" sz="2200" i="1" dirty="0">
                <a:cs typeface="Times New Roman" pitchFamily="16" charset="0"/>
              </a:rPr>
              <a:t>same operations</a:t>
            </a:r>
          </a:p>
          <a:p>
            <a:pPr marL="1477963" lvl="1" indent="-563563" algn="just">
              <a:buFont typeface="Times New Roman" pitchFamily="16"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200" dirty="0">
                <a:cs typeface="Times New Roman" pitchFamily="16" charset="0"/>
              </a:rPr>
              <a:t>Different </a:t>
            </a:r>
            <a:r>
              <a:rPr lang="en-US" sz="2200" i="1" dirty="0">
                <a:cs typeface="Times New Roman" pitchFamily="16" charset="0"/>
              </a:rPr>
              <a:t>order of operations </a:t>
            </a:r>
            <a:r>
              <a:rPr lang="en-US" sz="2200" dirty="0">
                <a:cs typeface="Times New Roman" pitchFamily="16" charset="0"/>
              </a:rPr>
              <a:t>in each schedule</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p:cNvPicPr>
            <a:picLocks noChangeAspect="1" noChangeArrowheads="1"/>
          </p:cNvPicPr>
          <p:nvPr/>
        </p:nvPicPr>
        <p:blipFill>
          <a:blip r:embed="rId3"/>
          <a:srcRect/>
          <a:stretch>
            <a:fillRect/>
          </a:stretch>
        </p:blipFill>
        <p:spPr bwMode="auto">
          <a:xfrm>
            <a:off x="990600" y="1600200"/>
            <a:ext cx="7162800" cy="5062538"/>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228600" y="71438"/>
            <a:ext cx="8148638" cy="1071562"/>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cs typeface="Times New Roman" pitchFamily="16" charset="0"/>
              </a:rPr>
              <a:t>Schedules of Transactions (cont.)</a:t>
            </a:r>
          </a:p>
        </p:txBody>
      </p:sp>
      <p:sp>
        <p:nvSpPr>
          <p:cNvPr id="39938" name="Rectangle 2"/>
          <p:cNvSpPr>
            <a:spLocks noGrp="1" noChangeArrowheads="1"/>
          </p:cNvSpPr>
          <p:nvPr>
            <p:ph idx="1"/>
          </p:nvPr>
        </p:nvSpPr>
        <p:spPr>
          <a:xfrm>
            <a:off x="228600" y="1524000"/>
            <a:ext cx="8166100" cy="4929188"/>
          </a:xfrm>
          <a:ln/>
        </p:spPr>
        <p:txBody>
          <a:bodyPr lIns="90000" tIns="46800" rIns="90000" bIns="46800"/>
          <a:lstStyle/>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dirty="0">
                <a:cs typeface="Times New Roman" pitchFamily="16" charset="0"/>
              </a:rPr>
              <a:t>Schedules can also be displayed in more compact notation</a:t>
            </a:r>
          </a:p>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dirty="0">
                <a:cs typeface="Times New Roman" pitchFamily="16" charset="0"/>
              </a:rPr>
              <a:t>Order of operations from left to right</a:t>
            </a:r>
          </a:p>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dirty="0">
                <a:cs typeface="Times New Roman" pitchFamily="16" charset="0"/>
              </a:rPr>
              <a:t>Include only read (r) and write (w) operations, with transaction id (1, 2, …) and item name (X, Y, …)</a:t>
            </a:r>
          </a:p>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dirty="0">
                <a:cs typeface="Times New Roman" pitchFamily="16" charset="0"/>
              </a:rPr>
              <a:t>Can also include other operations such as b (begin), e (end), c (commit), a (abort)</a:t>
            </a:r>
          </a:p>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dirty="0">
                <a:cs typeface="Times New Roman" pitchFamily="16" charset="0"/>
              </a:rPr>
              <a:t>Schedules in Figure 21.5 would be displayed as follows:</a:t>
            </a:r>
          </a:p>
          <a:p>
            <a:pPr marL="1477963" lvl="1" indent="-563563">
              <a:buFont typeface="Times New Roman" pitchFamily="16"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000" dirty="0">
                <a:cs typeface="Times New Roman" pitchFamily="16" charset="0"/>
              </a:rPr>
              <a:t>Schedule A: r1(X); w1(X); r1(Y); w1(Y); r2(X); w2(x);</a:t>
            </a:r>
          </a:p>
          <a:p>
            <a:pPr marL="1477963" lvl="1" indent="-563563">
              <a:buFont typeface="Times New Roman" pitchFamily="16"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000" dirty="0">
                <a:cs typeface="Times New Roman" pitchFamily="16" charset="0"/>
              </a:rPr>
              <a:t>Schedule B: r2(X); w2(X); r1(X); w1(X); r1(Y); w1(Y);</a:t>
            </a:r>
          </a:p>
          <a:p>
            <a:pPr marL="1477963" lvl="1" indent="-563563">
              <a:buFont typeface="Times New Roman" pitchFamily="16"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000" dirty="0">
                <a:cs typeface="Times New Roman" pitchFamily="16" charset="0"/>
              </a:rPr>
              <a:t>Schedule C: r1(X); r2(X); w1(X); r1(Y); w2(X); w1(Y);</a:t>
            </a:r>
          </a:p>
          <a:p>
            <a:pPr marL="1477963" lvl="1" indent="-563563">
              <a:buFont typeface="Times New Roman" pitchFamily="16"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000" dirty="0">
                <a:cs typeface="Times New Roman" pitchFamily="16" charset="0"/>
              </a:rPr>
              <a:t>Schedule D: r1(X); w1(X); r2(X); w2(X); r1(Y); w1(Y);</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xfrm>
            <a:off x="457200" y="166688"/>
            <a:ext cx="7772400" cy="1433512"/>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cs typeface="Times New Roman" pitchFamily="16" charset="0"/>
              </a:rPr>
              <a:t>Schedules of Transactions (cont.)</a:t>
            </a:r>
          </a:p>
        </p:txBody>
      </p:sp>
      <p:sp>
        <p:nvSpPr>
          <p:cNvPr id="40962" name="Rectangle 2"/>
          <p:cNvSpPr>
            <a:spLocks noGrp="1" noChangeArrowheads="1"/>
          </p:cNvSpPr>
          <p:nvPr>
            <p:ph idx="1"/>
          </p:nvPr>
        </p:nvSpPr>
        <p:spPr>
          <a:xfrm>
            <a:off x="228600" y="1700213"/>
            <a:ext cx="8166100" cy="4929187"/>
          </a:xfrm>
          <a:ln/>
        </p:spPr>
        <p:txBody>
          <a:bodyPr lIns="90000" tIns="46800" rIns="90000" bIns="46800"/>
          <a:lstStyle/>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a:cs typeface="Times New Roman" pitchFamily="16" charset="0"/>
              </a:rPr>
              <a:t>Formal definition of a </a:t>
            </a:r>
            <a:r>
              <a:rPr lang="en-US" sz="2400" b="1">
                <a:cs typeface="Times New Roman" pitchFamily="16" charset="0"/>
              </a:rPr>
              <a:t>schedule</a:t>
            </a:r>
            <a:r>
              <a:rPr lang="en-US" sz="2400">
                <a:cs typeface="Times New Roman" pitchFamily="16" charset="0"/>
              </a:rPr>
              <a:t> (or </a:t>
            </a:r>
            <a:r>
              <a:rPr lang="en-US" sz="2400" b="1">
                <a:cs typeface="Times New Roman" pitchFamily="16" charset="0"/>
              </a:rPr>
              <a:t>history</a:t>
            </a:r>
            <a:r>
              <a:rPr lang="en-US" sz="2400">
                <a:cs typeface="Times New Roman" pitchFamily="16" charset="0"/>
              </a:rPr>
              <a:t>) S of n transactions T1, T2, ..., Tn :</a:t>
            </a:r>
          </a:p>
          <a:p>
            <a:pPr marL="331788" indent="-331788">
              <a:lnSpc>
                <a:spcPct val="90000"/>
              </a:lnSpc>
              <a:spcBef>
                <a:spcPts val="600"/>
              </a:spcBef>
              <a:buClrTx/>
              <a:buFontTx/>
              <a:buNone/>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a:cs typeface="Times New Roman" pitchFamily="16" charset="0"/>
              </a:rPr>
              <a:t>	An ordering of all the operations of the transactions subject to the constraint that, for each transaction Ti that participates in S, the operations of Ti in S must appear </a:t>
            </a:r>
            <a:r>
              <a:rPr lang="en-US" sz="2400" i="1">
                <a:cs typeface="Times New Roman" pitchFamily="16" charset="0"/>
              </a:rPr>
              <a:t>in the same order</a:t>
            </a:r>
            <a:r>
              <a:rPr lang="en-US" sz="2400">
                <a:cs typeface="Times New Roman" pitchFamily="16" charset="0"/>
              </a:rPr>
              <a:t> in which they occur in Ti.</a:t>
            </a:r>
          </a:p>
          <a:p>
            <a:pPr marL="331788" indent="-331788">
              <a:lnSpc>
                <a:spcPct val="90000"/>
              </a:lnSpc>
              <a:spcBef>
                <a:spcPts val="600"/>
              </a:spcBef>
              <a:buClrTx/>
              <a:buFontTx/>
              <a:buNone/>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endParaRPr lang="en-US" sz="2400">
              <a:cs typeface="Times New Roman" pitchFamily="16" charset="0"/>
            </a:endParaRPr>
          </a:p>
          <a:p>
            <a:pPr marL="331788" indent="-331788">
              <a:lnSpc>
                <a:spcPct val="90000"/>
              </a:lnSpc>
              <a:spcBef>
                <a:spcPts val="600"/>
              </a:spcBef>
              <a:buClrTx/>
              <a:buFontTx/>
              <a:buNone/>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a:cs typeface="Times New Roman" pitchFamily="16" charset="0"/>
              </a:rPr>
              <a:t>Note: Operations from other transactions Tj </a:t>
            </a:r>
            <a:r>
              <a:rPr lang="en-US" sz="2400" u="sng">
                <a:cs typeface="Times New Roman" pitchFamily="16" charset="0"/>
              </a:rPr>
              <a:t>can be interleaved</a:t>
            </a:r>
            <a:r>
              <a:rPr lang="en-US" sz="2400">
                <a:cs typeface="Times New Roman" pitchFamily="16" charset="0"/>
              </a:rPr>
              <a:t> with the operations of Ti in S.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xfrm>
            <a:off x="685800" y="0"/>
            <a:ext cx="7772400" cy="1433513"/>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cs typeface="Times New Roman" pitchFamily="16" charset="0"/>
              </a:rPr>
              <a:t>Characterizing Schedules based on Recoverability</a:t>
            </a:r>
          </a:p>
        </p:txBody>
      </p:sp>
      <p:sp>
        <p:nvSpPr>
          <p:cNvPr id="43010" name="Rectangle 2"/>
          <p:cNvSpPr>
            <a:spLocks noGrp="1" noChangeArrowheads="1"/>
          </p:cNvSpPr>
          <p:nvPr>
            <p:ph idx="1"/>
          </p:nvPr>
        </p:nvSpPr>
        <p:spPr>
          <a:xfrm>
            <a:off x="363538" y="1511300"/>
            <a:ext cx="8166100" cy="4510088"/>
          </a:xfrm>
          <a:ln/>
        </p:spPr>
        <p:txBody>
          <a:bodyPr lIns="90000" tIns="46800" rIns="90000" bIns="46800">
            <a:normAutofit lnSpcReduction="10000"/>
          </a:bodyPr>
          <a:lstStyle/>
          <a:p>
            <a:pPr indent="-331788">
              <a:lnSpc>
                <a:spcPct val="90000"/>
              </a:lnSpc>
              <a:spcBef>
                <a:spcPts val="7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a:cs typeface="Times New Roman" pitchFamily="16" charset="0"/>
              </a:rPr>
              <a:t>Schedules classified into two main classes:</a:t>
            </a:r>
          </a:p>
          <a:p>
            <a:pPr indent="-331788">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a:cs typeface="Times New Roman" pitchFamily="16" charset="0"/>
              </a:rPr>
              <a:t>Recoverable schedule:</a:t>
            </a:r>
            <a:r>
              <a:rPr lang="en-US" sz="2400" b="1">
                <a:cs typeface="Times New Roman" pitchFamily="16" charset="0"/>
              </a:rPr>
              <a:t> </a:t>
            </a:r>
            <a:r>
              <a:rPr lang="en-US" sz="2400">
                <a:cs typeface="Times New Roman" pitchFamily="16" charset="0"/>
              </a:rPr>
              <a:t>One where no </a:t>
            </a:r>
            <a:r>
              <a:rPr lang="en-US" sz="2400" i="1">
                <a:cs typeface="Times New Roman" pitchFamily="16" charset="0"/>
              </a:rPr>
              <a:t>committed</a:t>
            </a:r>
            <a:r>
              <a:rPr lang="en-US" sz="2400">
                <a:cs typeface="Times New Roman" pitchFamily="16" charset="0"/>
              </a:rPr>
              <a:t> transaction needs to be rolled back (aborted).</a:t>
            </a:r>
          </a:p>
          <a:p>
            <a:pPr indent="-331788">
              <a:lnSpc>
                <a:spcPct val="90000"/>
              </a:lnSpc>
              <a:spcBef>
                <a:spcPts val="6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a:cs typeface="Times New Roman" pitchFamily="16" charset="0"/>
              </a:rPr>
              <a:t> 	A schedule S is </a:t>
            </a:r>
            <a:r>
              <a:rPr lang="en-US" sz="2400" b="1">
                <a:cs typeface="Times New Roman" pitchFamily="16" charset="0"/>
              </a:rPr>
              <a:t>recoverable</a:t>
            </a:r>
            <a:r>
              <a:rPr lang="en-US" sz="2400">
                <a:cs typeface="Times New Roman" pitchFamily="16" charset="0"/>
              </a:rPr>
              <a:t> if no transaction T in S commits until all transactions T’ that have written an item that T reads have committed.</a:t>
            </a:r>
          </a:p>
          <a:p>
            <a:pPr indent="-331788">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a:cs typeface="Times New Roman" pitchFamily="16" charset="0"/>
              </a:rPr>
              <a:t>Non-recoverable schedule</a:t>
            </a:r>
            <a:r>
              <a:rPr lang="en-US" sz="2400" b="1">
                <a:cs typeface="Times New Roman" pitchFamily="16" charset="0"/>
              </a:rPr>
              <a:t>:</a:t>
            </a:r>
            <a:r>
              <a:rPr lang="en-US" sz="2400">
                <a:cs typeface="Times New Roman" pitchFamily="16" charset="0"/>
              </a:rPr>
              <a:t> A schedule where a committed transaction may have to be rolled back during recovery.</a:t>
            </a:r>
          </a:p>
          <a:p>
            <a:pPr indent="-331788">
              <a:lnSpc>
                <a:spcPct val="90000"/>
              </a:lnSpc>
              <a:spcBef>
                <a:spcPts val="6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a:cs typeface="Times New Roman" pitchFamily="16" charset="0"/>
              </a:rPr>
              <a:t>	</a:t>
            </a:r>
            <a:r>
              <a:rPr lang="en-US" sz="2400">
                <a:cs typeface="Times New Roman" pitchFamily="16" charset="0"/>
              </a:rPr>
              <a:t>This violates</a:t>
            </a:r>
            <a:r>
              <a:rPr lang="en-US" sz="2400" b="1">
                <a:cs typeface="Times New Roman" pitchFamily="16" charset="0"/>
              </a:rPr>
              <a:t> Durability </a:t>
            </a:r>
            <a:r>
              <a:rPr lang="en-US" sz="2400">
                <a:cs typeface="Times New Roman" pitchFamily="16" charset="0"/>
              </a:rPr>
              <a:t>from ACID properties (a committed transaction cannot be rolled back) and so non-recoverable schedules </a:t>
            </a:r>
            <a:r>
              <a:rPr lang="en-US" sz="2400" i="1">
                <a:cs typeface="Times New Roman" pitchFamily="16" charset="0"/>
              </a:rPr>
              <a:t>should not be allowed</a:t>
            </a:r>
            <a:r>
              <a:rPr lang="en-US" sz="2400">
                <a:cs typeface="Times New Roman" pitchFamily="16" charset="0"/>
              </a:rPr>
              <a:t>.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xfrm>
            <a:off x="228600" y="-49213"/>
            <a:ext cx="8148638" cy="1311276"/>
          </a:xfrm>
          <a:ln/>
        </p:spPr>
        <p:txBody>
          <a:bodyPr lIns="92160" tIns="46080" rIns="92160" bIns="46080">
            <a:normAutofit fontScale="90000"/>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cs typeface="Times New Roman" pitchFamily="16" charset="0"/>
              </a:rPr>
              <a:t>Characterizing Schedules Based on Recoverability (cont.)</a:t>
            </a:r>
          </a:p>
        </p:txBody>
      </p:sp>
      <p:sp>
        <p:nvSpPr>
          <p:cNvPr id="44034" name="Rectangle 2"/>
          <p:cNvSpPr>
            <a:spLocks noGrp="1" noChangeArrowheads="1"/>
          </p:cNvSpPr>
          <p:nvPr>
            <p:ph idx="1"/>
          </p:nvPr>
        </p:nvSpPr>
        <p:spPr>
          <a:xfrm>
            <a:off x="228600" y="1600200"/>
            <a:ext cx="8166100" cy="4929188"/>
          </a:xfrm>
          <a:ln/>
        </p:spPr>
        <p:txBody>
          <a:bodyPr lIns="90000" tIns="46800" rIns="90000" bIns="46800"/>
          <a:lstStyle/>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b="1" u="sng" dirty="0">
                <a:cs typeface="Times New Roman" pitchFamily="16" charset="0"/>
              </a:rPr>
              <a:t>Example:</a:t>
            </a:r>
            <a:r>
              <a:rPr lang="en-US" sz="2400" dirty="0">
                <a:cs typeface="Times New Roman" pitchFamily="16" charset="0"/>
              </a:rPr>
              <a:t> Schedule A below is </a:t>
            </a:r>
            <a:r>
              <a:rPr lang="en-US" sz="2400" b="1" dirty="0">
                <a:cs typeface="Times New Roman" pitchFamily="16" charset="0"/>
              </a:rPr>
              <a:t>non-recoverable</a:t>
            </a:r>
            <a:r>
              <a:rPr lang="en-US" sz="2400" dirty="0">
                <a:cs typeface="Times New Roman" pitchFamily="16" charset="0"/>
              </a:rPr>
              <a:t> because T2 reads the value of X that was written by T1, but then T2 commits before T1 commits or aborts </a:t>
            </a:r>
          </a:p>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dirty="0">
                <a:cs typeface="Times New Roman" pitchFamily="16" charset="0"/>
              </a:rPr>
              <a:t>To make it </a:t>
            </a:r>
            <a:r>
              <a:rPr lang="en-US" sz="2400" b="1" dirty="0">
                <a:cs typeface="Times New Roman" pitchFamily="16" charset="0"/>
              </a:rPr>
              <a:t>recoverable</a:t>
            </a:r>
            <a:r>
              <a:rPr lang="en-US" sz="2400" dirty="0">
                <a:cs typeface="Times New Roman" pitchFamily="16" charset="0"/>
              </a:rPr>
              <a:t>, the commit of T2 (c2) must be delayed until T1 either commits, or aborts (Schedule B)</a:t>
            </a:r>
          </a:p>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dirty="0">
                <a:cs typeface="Times New Roman" pitchFamily="16" charset="0"/>
              </a:rPr>
              <a:t>If T1 commits, T2 can commit</a:t>
            </a:r>
          </a:p>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dirty="0">
                <a:cs typeface="Times New Roman" pitchFamily="16" charset="0"/>
              </a:rPr>
              <a:t>If T1 aborts, T2 must also abort because it read a value that was written by T1; this value must be undone (reset to its old value) when T1 is aborted</a:t>
            </a:r>
          </a:p>
          <a:p>
            <a:pPr marL="1484313" lvl="1" indent="-568325">
              <a:buFont typeface="Times New Roman" pitchFamily="16"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200" dirty="0">
                <a:cs typeface="Times New Roman" pitchFamily="16" charset="0"/>
              </a:rPr>
              <a:t>known as </a:t>
            </a:r>
            <a:r>
              <a:rPr lang="en-US" sz="2200" i="1" dirty="0">
                <a:cs typeface="Times New Roman" pitchFamily="16" charset="0"/>
              </a:rPr>
              <a:t>cascading rollback</a:t>
            </a:r>
          </a:p>
          <a:p>
            <a:pPr marL="331788" indent="-331788">
              <a:lnSpc>
                <a:spcPct val="90000"/>
              </a:lnSpc>
              <a:spcBef>
                <a:spcPts val="600"/>
              </a:spcBef>
              <a:buClrTx/>
              <a:buFontTx/>
              <a:buNone/>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endParaRPr lang="en-US" sz="2400" dirty="0">
              <a:cs typeface="Times New Roman" pitchFamily="16" charset="0"/>
            </a:endParaRPr>
          </a:p>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000" dirty="0">
                <a:cs typeface="Times New Roman" pitchFamily="16" charset="0"/>
              </a:rPr>
              <a:t>Schedule A: r1(X); </a:t>
            </a:r>
            <a:r>
              <a:rPr lang="en-US" sz="2000" u="sng" dirty="0">
                <a:cs typeface="Times New Roman" pitchFamily="16" charset="0"/>
              </a:rPr>
              <a:t>w1(X)</a:t>
            </a:r>
            <a:r>
              <a:rPr lang="en-US" sz="2000" dirty="0">
                <a:cs typeface="Times New Roman" pitchFamily="16" charset="0"/>
              </a:rPr>
              <a:t>; </a:t>
            </a:r>
            <a:r>
              <a:rPr lang="en-US" sz="2000" u="sng" dirty="0">
                <a:cs typeface="Times New Roman" pitchFamily="16" charset="0"/>
              </a:rPr>
              <a:t>r2(X)</a:t>
            </a:r>
            <a:r>
              <a:rPr lang="en-US" sz="2000" dirty="0">
                <a:cs typeface="Times New Roman" pitchFamily="16" charset="0"/>
              </a:rPr>
              <a:t>; w2(X); </a:t>
            </a:r>
            <a:r>
              <a:rPr lang="en-US" sz="2000" u="sng" dirty="0">
                <a:cs typeface="Times New Roman" pitchFamily="16" charset="0"/>
              </a:rPr>
              <a:t>c2</a:t>
            </a:r>
            <a:r>
              <a:rPr lang="en-US" sz="2000" dirty="0">
                <a:cs typeface="Times New Roman" pitchFamily="16" charset="0"/>
              </a:rPr>
              <a:t>; r1(Y); w1(Y); c1 (or a1)</a:t>
            </a:r>
          </a:p>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000" dirty="0">
                <a:cs typeface="Times New Roman" pitchFamily="16" charset="0"/>
              </a:rPr>
              <a:t>Schedule B: r1(X); w1(X); r2(X); w2(X); r1(Y); w1(Y); c1 (or a1);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a:xfrm>
            <a:off x="685800" y="0"/>
            <a:ext cx="7772400" cy="1433513"/>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cs typeface="Times New Roman" pitchFamily="16" charset="0"/>
              </a:rPr>
              <a:t>Characterizing Schedules based on Recoverability (cont.)</a:t>
            </a:r>
          </a:p>
        </p:txBody>
      </p:sp>
      <p:sp>
        <p:nvSpPr>
          <p:cNvPr id="45058" name="Rectangle 2"/>
          <p:cNvSpPr>
            <a:spLocks noGrp="1" noChangeArrowheads="1"/>
          </p:cNvSpPr>
          <p:nvPr>
            <p:ph idx="1"/>
          </p:nvPr>
        </p:nvSpPr>
        <p:spPr>
          <a:xfrm>
            <a:off x="363538" y="1511300"/>
            <a:ext cx="8166100" cy="4510088"/>
          </a:xfrm>
          <a:ln/>
        </p:spPr>
        <p:txBody>
          <a:bodyPr lIns="90000" tIns="46800" rIns="90000" bIns="46800"/>
          <a:lstStyle/>
          <a:p>
            <a:pPr indent="-331788">
              <a:lnSpc>
                <a:spcPct val="90000"/>
              </a:lnSpc>
              <a:spcBef>
                <a:spcPts val="7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a:cs typeface="Times New Roman" pitchFamily="16" charset="0"/>
              </a:rPr>
              <a:t>Recoverable schedules </a:t>
            </a:r>
            <a:r>
              <a:rPr lang="en-US" sz="2800">
                <a:cs typeface="Times New Roman" pitchFamily="16" charset="0"/>
              </a:rPr>
              <a:t>can be further refined</a:t>
            </a:r>
            <a:r>
              <a:rPr lang="en-US" sz="2800" b="1">
                <a:cs typeface="Times New Roman" pitchFamily="16" charset="0"/>
              </a:rPr>
              <a:t>:</a:t>
            </a:r>
          </a:p>
          <a:p>
            <a:pPr indent="-331788">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a:cs typeface="Times New Roman" pitchFamily="16" charset="0"/>
              </a:rPr>
              <a:t>Cascadeless schedule</a:t>
            </a:r>
            <a:r>
              <a:rPr lang="en-US" sz="2400" b="1">
                <a:cs typeface="Times New Roman" pitchFamily="16" charset="0"/>
              </a:rPr>
              <a:t>:</a:t>
            </a:r>
            <a:r>
              <a:rPr lang="en-US" sz="2400">
                <a:cs typeface="Times New Roman" pitchFamily="16" charset="0"/>
              </a:rPr>
              <a:t> A schedule in which a transaction T2 cannot read an item X until the transaction T1 that last wrote X has committed.</a:t>
            </a:r>
          </a:p>
          <a:p>
            <a:pPr indent="-331788">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a:cs typeface="Times New Roman" pitchFamily="16" charset="0"/>
              </a:rPr>
              <a:t>The set of cascadeless schedules is a </a:t>
            </a:r>
            <a:r>
              <a:rPr lang="en-US" sz="2400" i="1">
                <a:cs typeface="Times New Roman" pitchFamily="16" charset="0"/>
              </a:rPr>
              <a:t>subset of</a:t>
            </a:r>
            <a:r>
              <a:rPr lang="en-US" sz="2400">
                <a:cs typeface="Times New Roman" pitchFamily="16" charset="0"/>
              </a:rPr>
              <a:t> the set of recoverable schedules.</a:t>
            </a:r>
          </a:p>
          <a:p>
            <a:pPr indent="-331788">
              <a:lnSpc>
                <a:spcPct val="90000"/>
              </a:lnSpc>
              <a:spcBef>
                <a:spcPts val="6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US" sz="2400">
              <a:cs typeface="Times New Roman" pitchFamily="16" charset="0"/>
            </a:endParaRPr>
          </a:p>
          <a:p>
            <a:pPr indent="-331788">
              <a:lnSpc>
                <a:spcPct val="90000"/>
              </a:lnSpc>
              <a:spcBef>
                <a:spcPts val="6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a:cs typeface="Times New Roman" pitchFamily="16" charset="0"/>
              </a:rPr>
              <a:t>	Schedules requiring cascaded rollback</a:t>
            </a:r>
            <a:r>
              <a:rPr lang="en-US" sz="2400">
                <a:cs typeface="Times New Roman" pitchFamily="16" charset="0"/>
              </a:rPr>
              <a:t>: A schedule in which an uncommitted transaction T2 that read an item that was written by a failed transaction T1 must be rolled back.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a:xfrm>
            <a:off x="228600" y="-49213"/>
            <a:ext cx="8148638" cy="1311276"/>
          </a:xfrm>
          <a:ln/>
        </p:spPr>
        <p:txBody>
          <a:bodyPr lIns="92160" tIns="46080" rIns="92160" bIns="46080">
            <a:normAutofit fontScale="90000"/>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cs typeface="Times New Roman" pitchFamily="16" charset="0"/>
              </a:rPr>
              <a:t>Characterizing Schedules Based on Recoverability (cont.)</a:t>
            </a:r>
          </a:p>
        </p:txBody>
      </p:sp>
      <p:sp>
        <p:nvSpPr>
          <p:cNvPr id="46082" name="Rectangle 2"/>
          <p:cNvSpPr>
            <a:spLocks noGrp="1" noChangeArrowheads="1"/>
          </p:cNvSpPr>
          <p:nvPr>
            <p:ph idx="1"/>
          </p:nvPr>
        </p:nvSpPr>
        <p:spPr>
          <a:xfrm>
            <a:off x="228600" y="1624012"/>
            <a:ext cx="8166100" cy="4929188"/>
          </a:xfrm>
          <a:ln/>
        </p:spPr>
        <p:txBody>
          <a:bodyPr lIns="90000" tIns="46800" rIns="90000" bIns="46800"/>
          <a:lstStyle/>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b="1" u="sng" dirty="0">
                <a:cs typeface="Times New Roman" pitchFamily="16" charset="0"/>
              </a:rPr>
              <a:t>Example:</a:t>
            </a:r>
            <a:r>
              <a:rPr lang="en-US" sz="2400" dirty="0">
                <a:cs typeface="Times New Roman" pitchFamily="16" charset="0"/>
              </a:rPr>
              <a:t> Schedule B below is </a:t>
            </a:r>
            <a:r>
              <a:rPr lang="en-US" sz="2400" b="1" dirty="0">
                <a:cs typeface="Times New Roman" pitchFamily="16" charset="0"/>
              </a:rPr>
              <a:t>not </a:t>
            </a:r>
            <a:r>
              <a:rPr lang="en-US" sz="2400" b="1" dirty="0" err="1">
                <a:cs typeface="Times New Roman" pitchFamily="16" charset="0"/>
              </a:rPr>
              <a:t>cascadeless</a:t>
            </a:r>
            <a:r>
              <a:rPr lang="en-US" sz="2400" dirty="0">
                <a:cs typeface="Times New Roman" pitchFamily="16" charset="0"/>
              </a:rPr>
              <a:t> because T2 reads the value of X that was written by T1 before T1 commits</a:t>
            </a:r>
          </a:p>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dirty="0">
                <a:cs typeface="Times New Roman" pitchFamily="16" charset="0"/>
              </a:rPr>
              <a:t>If T1 aborts (fails), T2 must also be aborted (rolled back) resulting in </a:t>
            </a:r>
            <a:r>
              <a:rPr lang="en-US" sz="2400" i="1" dirty="0">
                <a:cs typeface="Times New Roman" pitchFamily="16" charset="0"/>
              </a:rPr>
              <a:t>cascading rollback</a:t>
            </a:r>
          </a:p>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dirty="0">
                <a:cs typeface="Times New Roman" pitchFamily="16" charset="0"/>
              </a:rPr>
              <a:t>To make it </a:t>
            </a:r>
            <a:r>
              <a:rPr lang="en-US" sz="2400" b="1" dirty="0" err="1">
                <a:cs typeface="Times New Roman" pitchFamily="16" charset="0"/>
              </a:rPr>
              <a:t>cascadeless</a:t>
            </a:r>
            <a:r>
              <a:rPr lang="en-US" sz="2400" dirty="0">
                <a:cs typeface="Times New Roman" pitchFamily="16" charset="0"/>
              </a:rPr>
              <a:t>, the r2(X) of T2 must be delayed until T1 commits (or aborts and rolls back the value of X to its previous value) – see Schedule C</a:t>
            </a:r>
          </a:p>
          <a:p>
            <a:pPr marL="331788" indent="-331788">
              <a:lnSpc>
                <a:spcPct val="90000"/>
              </a:lnSpc>
              <a:spcBef>
                <a:spcPts val="600"/>
              </a:spcBef>
              <a:buClrTx/>
              <a:buFontTx/>
              <a:buNone/>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endParaRPr lang="en-US" sz="2400" dirty="0">
              <a:cs typeface="Times New Roman" pitchFamily="16" charset="0"/>
            </a:endParaRPr>
          </a:p>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000" dirty="0">
                <a:cs typeface="Times New Roman" pitchFamily="16" charset="0"/>
              </a:rPr>
              <a:t>Schedule B: r1(X); w1(X); </a:t>
            </a:r>
            <a:r>
              <a:rPr lang="en-US" sz="2000" u="sng" dirty="0">
                <a:cs typeface="Times New Roman" pitchFamily="16" charset="0"/>
              </a:rPr>
              <a:t>r2(X)</a:t>
            </a:r>
            <a:r>
              <a:rPr lang="en-US" sz="2000" dirty="0">
                <a:cs typeface="Times New Roman" pitchFamily="16" charset="0"/>
              </a:rPr>
              <a:t>; w2(X); r1(Y); w1(Y); c1 (or a1);</a:t>
            </a:r>
          </a:p>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000" dirty="0">
                <a:cs typeface="Times New Roman" pitchFamily="16" charset="0"/>
              </a:rPr>
              <a:t>Schedule C: r1(X); w1(X); r1(Y); w1(Y); c1; </a:t>
            </a:r>
            <a:r>
              <a:rPr lang="en-US" sz="2000" u="sng" dirty="0">
                <a:cs typeface="Times New Roman" pitchFamily="16" charset="0"/>
              </a:rPr>
              <a:t>r2(X)</a:t>
            </a:r>
            <a:r>
              <a:rPr lang="en-US" sz="2000" dirty="0">
                <a:cs typeface="Times New Roman" pitchFamily="16" charset="0"/>
              </a:rPr>
              <a:t>; w2(X); ...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0" y="107950"/>
            <a:ext cx="8686800" cy="11430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a:cs typeface="Times New Roman" pitchFamily="16" charset="0"/>
              </a:rPr>
              <a:t>Introduction to Transaction Processing (cont.)</a:t>
            </a:r>
          </a:p>
        </p:txBody>
      </p:sp>
      <p:sp>
        <p:nvSpPr>
          <p:cNvPr id="9218" name="Rectangle 2"/>
          <p:cNvSpPr>
            <a:spLocks noGrp="1" noChangeArrowheads="1"/>
          </p:cNvSpPr>
          <p:nvPr>
            <p:ph idx="1"/>
          </p:nvPr>
        </p:nvSpPr>
        <p:spPr>
          <a:xfrm>
            <a:off x="444500" y="1509712"/>
            <a:ext cx="7772400" cy="4738688"/>
          </a:xfrm>
          <a:ln/>
        </p:spPr>
        <p:txBody>
          <a:bodyPr lIns="90000" tIns="46800" rIns="90000" bIns="46800">
            <a:normAutofit lnSpcReduction="10000"/>
          </a:bodyPr>
          <a:lstStyle/>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800" b="1" dirty="0"/>
              <a:t>Transaction Processing Systems:</a:t>
            </a:r>
            <a:r>
              <a:rPr lang="en-US" sz="2800" dirty="0"/>
              <a:t> Large multi-user database systems supporting thousands of </a:t>
            </a:r>
            <a:r>
              <a:rPr lang="en-US" sz="2800" i="1" dirty="0"/>
              <a:t>concurrent transactions</a:t>
            </a:r>
            <a:r>
              <a:rPr lang="en-US" sz="2800" dirty="0"/>
              <a:t> (user processes) per minute</a:t>
            </a:r>
          </a:p>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800" b="1" dirty="0"/>
              <a:t>Two Modes of Concurrency</a:t>
            </a:r>
          </a:p>
          <a:p>
            <a:pPr marL="731838" lvl="1" indent="-274638">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b="1" dirty="0"/>
              <a:t>Interleaved processing</a:t>
            </a:r>
            <a:r>
              <a:rPr lang="en-US" sz="2400" dirty="0"/>
              <a:t>: concurrent execution of processes is interleaved in a single CPU</a:t>
            </a:r>
          </a:p>
          <a:p>
            <a:pPr marL="731838" lvl="1" indent="-274638">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b="1" dirty="0"/>
              <a:t>Parallel processing</a:t>
            </a:r>
            <a:r>
              <a:rPr lang="en-US" sz="2400" dirty="0"/>
              <a:t>: processes are concurrently executed in multiple CPUs (Figure 21.1)</a:t>
            </a:r>
          </a:p>
          <a:p>
            <a:pPr marL="731838" lvl="1" indent="-274638">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dirty="0"/>
              <a:t>Basic transaction processing theory assumes interleaved concurrency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a:xfrm>
            <a:off x="685800" y="0"/>
            <a:ext cx="7772400" cy="1433513"/>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cs typeface="Times New Roman" pitchFamily="16" charset="0"/>
              </a:rPr>
              <a:t>Characterizing Schedules based on Recoverability (cont.)</a:t>
            </a:r>
          </a:p>
        </p:txBody>
      </p:sp>
      <p:sp>
        <p:nvSpPr>
          <p:cNvPr id="47106" name="Rectangle 2"/>
          <p:cNvSpPr>
            <a:spLocks noGrp="1" noChangeArrowheads="1"/>
          </p:cNvSpPr>
          <p:nvPr>
            <p:ph idx="1"/>
          </p:nvPr>
        </p:nvSpPr>
        <p:spPr>
          <a:xfrm>
            <a:off x="363538" y="1511300"/>
            <a:ext cx="8166100" cy="4510088"/>
          </a:xfrm>
          <a:ln/>
        </p:spPr>
        <p:txBody>
          <a:bodyPr lIns="90000" tIns="46800" rIns="90000" bIns="46800"/>
          <a:lstStyle/>
          <a:p>
            <a:pPr indent="-331788">
              <a:lnSpc>
                <a:spcPct val="90000"/>
              </a:lnSpc>
              <a:spcBef>
                <a:spcPts val="7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a:cs typeface="Times New Roman" pitchFamily="16" charset="0"/>
              </a:rPr>
              <a:t>Cascadeless schedules </a:t>
            </a:r>
            <a:r>
              <a:rPr lang="en-US" sz="2800">
                <a:cs typeface="Times New Roman" pitchFamily="16" charset="0"/>
              </a:rPr>
              <a:t>can be further refined</a:t>
            </a:r>
            <a:r>
              <a:rPr lang="en-US" sz="2800" b="1">
                <a:cs typeface="Times New Roman" pitchFamily="16" charset="0"/>
              </a:rPr>
              <a:t>:</a:t>
            </a:r>
          </a:p>
          <a:p>
            <a:pPr indent="-331788">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a:cs typeface="Times New Roman" pitchFamily="16" charset="0"/>
              </a:rPr>
              <a:t>Strict schedule</a:t>
            </a:r>
            <a:r>
              <a:rPr lang="en-US" sz="2400" b="1">
                <a:cs typeface="Times New Roman" pitchFamily="16" charset="0"/>
              </a:rPr>
              <a:t>:</a:t>
            </a:r>
            <a:r>
              <a:rPr lang="en-US" sz="2400">
                <a:cs typeface="Times New Roman" pitchFamily="16" charset="0"/>
              </a:rPr>
              <a:t> A schedule in which a transaction T2 can neither read </a:t>
            </a:r>
            <a:r>
              <a:rPr lang="en-US" sz="2400" i="1">
                <a:cs typeface="Times New Roman" pitchFamily="16" charset="0"/>
              </a:rPr>
              <a:t>nor write</a:t>
            </a:r>
            <a:r>
              <a:rPr lang="en-US" sz="2400">
                <a:cs typeface="Times New Roman" pitchFamily="16" charset="0"/>
              </a:rPr>
              <a:t> an item X until the transaction T1 that last wrote X has committed.</a:t>
            </a:r>
          </a:p>
          <a:p>
            <a:pPr indent="-331788">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a:cs typeface="Times New Roman" pitchFamily="16" charset="0"/>
              </a:rPr>
              <a:t>The set of strict schedules is a </a:t>
            </a:r>
            <a:r>
              <a:rPr lang="en-US" sz="2400" i="1">
                <a:cs typeface="Times New Roman" pitchFamily="16" charset="0"/>
              </a:rPr>
              <a:t>subset of</a:t>
            </a:r>
            <a:r>
              <a:rPr lang="en-US" sz="2400">
                <a:cs typeface="Times New Roman" pitchFamily="16" charset="0"/>
              </a:rPr>
              <a:t> the set of cascadeless schedules.</a:t>
            </a:r>
          </a:p>
          <a:p>
            <a:pPr indent="-331788">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a:cs typeface="Times New Roman" pitchFamily="16" charset="0"/>
              </a:rPr>
              <a:t>If </a:t>
            </a:r>
            <a:r>
              <a:rPr lang="en-US" sz="2400" i="1">
                <a:cs typeface="Times New Roman" pitchFamily="16" charset="0"/>
              </a:rPr>
              <a:t>blind writes</a:t>
            </a:r>
            <a:r>
              <a:rPr lang="en-US" sz="2400">
                <a:cs typeface="Times New Roman" pitchFamily="16" charset="0"/>
              </a:rPr>
              <a:t> are not allowed, all cascadeless schedules are also strict</a:t>
            </a:r>
          </a:p>
          <a:p>
            <a:pPr indent="-331788">
              <a:lnSpc>
                <a:spcPct val="90000"/>
              </a:lnSpc>
              <a:spcBef>
                <a:spcPts val="6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US" sz="2400">
              <a:cs typeface="Times New Roman" pitchFamily="16" charset="0"/>
            </a:endParaRPr>
          </a:p>
          <a:p>
            <a:pPr indent="-331788">
              <a:lnSpc>
                <a:spcPct val="90000"/>
              </a:lnSpc>
              <a:spcBef>
                <a:spcPts val="6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a:cs typeface="Times New Roman" pitchFamily="16" charset="0"/>
              </a:rPr>
              <a:t>	Blind write</a:t>
            </a:r>
            <a:r>
              <a:rPr lang="en-US" sz="2400">
                <a:cs typeface="Times New Roman" pitchFamily="16" charset="0"/>
              </a:rPr>
              <a:t>: A write operation w2(X) that is not preceded by a read r2(X).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228600" y="-49213"/>
            <a:ext cx="8148638" cy="1311276"/>
          </a:xfrm>
          <a:ln/>
        </p:spPr>
        <p:txBody>
          <a:bodyPr lIns="92160" tIns="46080" rIns="92160" bIns="46080">
            <a:normAutofit fontScale="90000"/>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cs typeface="Times New Roman" pitchFamily="16" charset="0"/>
              </a:rPr>
              <a:t>Characterizing Schedules Based on Recoverability (cont.)</a:t>
            </a:r>
          </a:p>
        </p:txBody>
      </p:sp>
      <p:sp>
        <p:nvSpPr>
          <p:cNvPr id="48130" name="Rectangle 2"/>
          <p:cNvSpPr>
            <a:spLocks noGrp="1" noChangeArrowheads="1"/>
          </p:cNvSpPr>
          <p:nvPr>
            <p:ph idx="1"/>
          </p:nvPr>
        </p:nvSpPr>
        <p:spPr>
          <a:xfrm>
            <a:off x="228600" y="1600200"/>
            <a:ext cx="8166100" cy="4929188"/>
          </a:xfrm>
          <a:ln/>
        </p:spPr>
        <p:txBody>
          <a:bodyPr lIns="90000" tIns="46800" rIns="90000" bIns="46800"/>
          <a:lstStyle/>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b="1" u="sng" dirty="0">
                <a:cs typeface="Times New Roman" pitchFamily="16" charset="0"/>
              </a:rPr>
              <a:t>Example:</a:t>
            </a:r>
            <a:r>
              <a:rPr lang="en-US" sz="2400" dirty="0">
                <a:cs typeface="Times New Roman" pitchFamily="16" charset="0"/>
              </a:rPr>
              <a:t> Schedule C below is</a:t>
            </a:r>
            <a:r>
              <a:rPr lang="en-US" sz="2400" b="1" dirty="0">
                <a:cs typeface="Times New Roman" pitchFamily="16" charset="0"/>
              </a:rPr>
              <a:t> </a:t>
            </a:r>
            <a:r>
              <a:rPr lang="en-US" sz="2400" b="1" dirty="0" err="1">
                <a:cs typeface="Times New Roman" pitchFamily="16" charset="0"/>
              </a:rPr>
              <a:t>cascadeless</a:t>
            </a:r>
            <a:r>
              <a:rPr lang="en-US" sz="2400" dirty="0">
                <a:cs typeface="Times New Roman" pitchFamily="16" charset="0"/>
              </a:rPr>
              <a:t> and also </a:t>
            </a:r>
            <a:r>
              <a:rPr lang="en-US" sz="2400" b="1" dirty="0">
                <a:cs typeface="Times New Roman" pitchFamily="16" charset="0"/>
              </a:rPr>
              <a:t>strict</a:t>
            </a:r>
            <a:r>
              <a:rPr lang="en-US" sz="2400" dirty="0">
                <a:cs typeface="Times New Roman" pitchFamily="16" charset="0"/>
              </a:rPr>
              <a:t> (because it has no blind writes)</a:t>
            </a:r>
          </a:p>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dirty="0">
                <a:cs typeface="Times New Roman" pitchFamily="16" charset="0"/>
              </a:rPr>
              <a:t>Schedule D is </a:t>
            </a:r>
            <a:r>
              <a:rPr lang="en-US" sz="2400" dirty="0" err="1">
                <a:cs typeface="Times New Roman" pitchFamily="16" charset="0"/>
              </a:rPr>
              <a:t>cascadeless</a:t>
            </a:r>
            <a:r>
              <a:rPr lang="en-US" sz="2400" dirty="0">
                <a:cs typeface="Times New Roman" pitchFamily="16" charset="0"/>
              </a:rPr>
              <a:t>, but not strict (because of the blind write w3(X), which writes the value of X before T1 commits)</a:t>
            </a:r>
          </a:p>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dirty="0">
                <a:cs typeface="Times New Roman" pitchFamily="16" charset="0"/>
              </a:rPr>
              <a:t>To make it strict, w3(X) must be delayed until after T1 commits – see Schedule E</a:t>
            </a:r>
          </a:p>
          <a:p>
            <a:pPr marL="331788" indent="-331788">
              <a:lnSpc>
                <a:spcPct val="90000"/>
              </a:lnSpc>
              <a:spcBef>
                <a:spcPts val="600"/>
              </a:spcBef>
              <a:buClrTx/>
              <a:buFontTx/>
              <a:buNone/>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endParaRPr lang="en-US" sz="2400" dirty="0">
              <a:cs typeface="Times New Roman" pitchFamily="16" charset="0"/>
            </a:endParaRPr>
          </a:p>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000" dirty="0">
                <a:cs typeface="Times New Roman" pitchFamily="16" charset="0"/>
              </a:rPr>
              <a:t>Schedule C: r1(X); w1(X); r1(Y); w1(Y); c1; r2(X); w2(X); …</a:t>
            </a:r>
          </a:p>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000" dirty="0">
                <a:cs typeface="Times New Roman" pitchFamily="16" charset="0"/>
              </a:rPr>
              <a:t>Schedule D: r1(X); w1(X); </a:t>
            </a:r>
            <a:r>
              <a:rPr lang="en-US" sz="2000" u="sng" dirty="0">
                <a:cs typeface="Times New Roman" pitchFamily="16" charset="0"/>
              </a:rPr>
              <a:t>w3(X);</a:t>
            </a:r>
            <a:r>
              <a:rPr lang="en-US" sz="2000" dirty="0">
                <a:cs typeface="Times New Roman" pitchFamily="16" charset="0"/>
              </a:rPr>
              <a:t> r1(Y); w1(Y); c1; r2(X); w2(X); …</a:t>
            </a:r>
          </a:p>
          <a:p>
            <a:pPr marL="331788" indent="-331788">
              <a:lnSpc>
                <a:spcPct val="90000"/>
              </a:lnSpc>
              <a:spcBef>
                <a:spcPts val="6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000" dirty="0">
                <a:cs typeface="Times New Roman" pitchFamily="16" charset="0"/>
              </a:rPr>
              <a:t>Schedule E: r1(X); w1(X); r1(Y); w1(Y); c1; </a:t>
            </a:r>
            <a:r>
              <a:rPr lang="en-US" sz="2000" u="sng" dirty="0">
                <a:cs typeface="Times New Roman" pitchFamily="16" charset="0"/>
              </a:rPr>
              <a:t>w3(X);</a:t>
            </a:r>
            <a:r>
              <a:rPr lang="en-US" sz="2000" dirty="0">
                <a:cs typeface="Times New Roman" pitchFamily="16" charset="0"/>
              </a:rPr>
              <a:t> r2(X); w2(X);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xfrm>
            <a:off x="228600" y="-49213"/>
            <a:ext cx="8148638" cy="1311276"/>
          </a:xfrm>
          <a:ln/>
        </p:spPr>
        <p:txBody>
          <a:bodyPr lIns="92160" tIns="46080" rIns="92160" bIns="46080">
            <a:normAutofit fontScale="90000"/>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cs typeface="Times New Roman" pitchFamily="16" charset="0"/>
              </a:rPr>
              <a:t>Characterizing Schedules Based on Recoverability (cont.)</a:t>
            </a:r>
          </a:p>
        </p:txBody>
      </p:sp>
      <p:sp>
        <p:nvSpPr>
          <p:cNvPr id="49154" name="Rectangle 2"/>
          <p:cNvSpPr>
            <a:spLocks noGrp="1" noChangeArrowheads="1"/>
          </p:cNvSpPr>
          <p:nvPr>
            <p:ph idx="1"/>
          </p:nvPr>
        </p:nvSpPr>
        <p:spPr>
          <a:xfrm>
            <a:off x="228600" y="1524000"/>
            <a:ext cx="8166100" cy="4929188"/>
          </a:xfrm>
          <a:ln/>
        </p:spPr>
        <p:txBody>
          <a:bodyPr lIns="90000" tIns="46800" rIns="90000" bIns="46800"/>
          <a:lstStyle/>
          <a:p>
            <a:pPr marL="334963" indent="-331788">
              <a:lnSpc>
                <a:spcPct val="90000"/>
              </a:lnSpc>
              <a:spcBef>
                <a:spcPts val="600"/>
              </a:spcBef>
              <a:buClrTx/>
              <a:buFontTx/>
              <a:buNone/>
              <a:tabLst>
                <a:tab pos="334963" algn="l"/>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Lst>
            </a:pPr>
            <a:r>
              <a:rPr lang="en-US" sz="2800" b="1" u="sng">
                <a:cs typeface="Times New Roman" pitchFamily="16" charset="0"/>
              </a:rPr>
              <a:t>Summary:</a:t>
            </a:r>
            <a:r>
              <a:rPr lang="en-US" sz="2400">
                <a:cs typeface="Times New Roman" pitchFamily="16" charset="0"/>
              </a:rPr>
              <a:t> </a:t>
            </a:r>
          </a:p>
          <a:p>
            <a:pPr marL="334963" indent="-331788">
              <a:lnSpc>
                <a:spcPct val="90000"/>
              </a:lnSpc>
              <a:spcBef>
                <a:spcPts val="600"/>
              </a:spcBef>
              <a:buFont typeface="Arial" charset="0"/>
              <a:buChar char="•"/>
              <a:tabLst>
                <a:tab pos="334963" algn="l"/>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Lst>
            </a:pPr>
            <a:r>
              <a:rPr lang="en-US" sz="2400">
                <a:cs typeface="Times New Roman" pitchFamily="16" charset="0"/>
              </a:rPr>
              <a:t>Many schedules can exist for a set of transactions</a:t>
            </a:r>
          </a:p>
          <a:p>
            <a:pPr marL="334963" indent="-331788">
              <a:lnSpc>
                <a:spcPct val="90000"/>
              </a:lnSpc>
              <a:spcBef>
                <a:spcPts val="600"/>
              </a:spcBef>
              <a:buFont typeface="Arial" charset="0"/>
              <a:buChar char="•"/>
              <a:tabLst>
                <a:tab pos="334963" algn="l"/>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Lst>
            </a:pPr>
            <a:r>
              <a:rPr lang="en-US" sz="2400">
                <a:cs typeface="Times New Roman" pitchFamily="16" charset="0"/>
              </a:rPr>
              <a:t>The set of all possible schedules can be partitioned into two subsets: </a:t>
            </a:r>
            <a:r>
              <a:rPr lang="en-US" sz="2400" b="1">
                <a:cs typeface="Times New Roman" pitchFamily="16" charset="0"/>
              </a:rPr>
              <a:t>recoverable </a:t>
            </a:r>
            <a:r>
              <a:rPr lang="en-US" sz="2400">
                <a:cs typeface="Times New Roman" pitchFamily="16" charset="0"/>
              </a:rPr>
              <a:t>and </a:t>
            </a:r>
            <a:r>
              <a:rPr lang="en-US" sz="2400" b="1">
                <a:cs typeface="Times New Roman" pitchFamily="16" charset="0"/>
              </a:rPr>
              <a:t>non-recoverable</a:t>
            </a:r>
          </a:p>
          <a:p>
            <a:pPr marL="334963" indent="-331788">
              <a:lnSpc>
                <a:spcPct val="90000"/>
              </a:lnSpc>
              <a:spcBef>
                <a:spcPts val="600"/>
              </a:spcBef>
              <a:buFont typeface="Arial" charset="0"/>
              <a:buChar char="•"/>
              <a:tabLst>
                <a:tab pos="334963" algn="l"/>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Lst>
            </a:pPr>
            <a:r>
              <a:rPr lang="en-US" sz="2400">
                <a:cs typeface="Times New Roman" pitchFamily="16" charset="0"/>
              </a:rPr>
              <a:t>A subset of the recoverable schedules are </a:t>
            </a:r>
            <a:r>
              <a:rPr lang="en-US" sz="2400" b="1">
                <a:cs typeface="Times New Roman" pitchFamily="16" charset="0"/>
              </a:rPr>
              <a:t>cascadeless</a:t>
            </a:r>
          </a:p>
          <a:p>
            <a:pPr marL="334963" indent="-331788">
              <a:lnSpc>
                <a:spcPct val="90000"/>
              </a:lnSpc>
              <a:spcBef>
                <a:spcPts val="600"/>
              </a:spcBef>
              <a:buFont typeface="Arial" charset="0"/>
              <a:buChar char="•"/>
              <a:tabLst>
                <a:tab pos="334963" algn="l"/>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Lst>
            </a:pPr>
            <a:r>
              <a:rPr lang="en-US" sz="2400">
                <a:cs typeface="Times New Roman" pitchFamily="16" charset="0"/>
              </a:rPr>
              <a:t>If blind writes are allowed, a subset of the cascadeless schedules are </a:t>
            </a:r>
            <a:r>
              <a:rPr lang="en-US" sz="2400" b="1">
                <a:cs typeface="Times New Roman" pitchFamily="16" charset="0"/>
              </a:rPr>
              <a:t>strict</a:t>
            </a:r>
          </a:p>
          <a:p>
            <a:pPr marL="334963" indent="-331788">
              <a:lnSpc>
                <a:spcPct val="90000"/>
              </a:lnSpc>
              <a:spcBef>
                <a:spcPts val="600"/>
              </a:spcBef>
              <a:buFont typeface="Arial" charset="0"/>
              <a:buChar char="•"/>
              <a:tabLst>
                <a:tab pos="334963" algn="l"/>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Lst>
            </a:pPr>
            <a:r>
              <a:rPr lang="en-US" sz="2400">
                <a:cs typeface="Times New Roman" pitchFamily="16" charset="0"/>
              </a:rPr>
              <a:t>If </a:t>
            </a:r>
            <a:r>
              <a:rPr lang="en-US" sz="2400" i="1">
                <a:cs typeface="Times New Roman" pitchFamily="16" charset="0"/>
              </a:rPr>
              <a:t>blind writes are not allowed</a:t>
            </a:r>
            <a:r>
              <a:rPr lang="en-US" sz="2400">
                <a:cs typeface="Times New Roman" pitchFamily="16" charset="0"/>
              </a:rPr>
              <a:t>, the set of cascadeless schedules is the same as the set of strict schedules</a:t>
            </a:r>
          </a:p>
          <a:p>
            <a:pPr marL="334963" indent="-331788">
              <a:lnSpc>
                <a:spcPct val="90000"/>
              </a:lnSpc>
              <a:spcBef>
                <a:spcPts val="600"/>
              </a:spcBef>
              <a:buClrTx/>
              <a:buFontTx/>
              <a:buNone/>
              <a:tabLst>
                <a:tab pos="334963" algn="l"/>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Lst>
            </a:pPr>
            <a:endParaRPr lang="en-US" sz="2400">
              <a:cs typeface="Times New Roman" pitchFamily="16" charset="0"/>
            </a:endParaRP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577850" y="0"/>
            <a:ext cx="7772400" cy="1433512"/>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a:cs typeface="Times New Roman" pitchFamily="16" charset="0"/>
              </a:rPr>
              <a:t>Characterizing Schedules based on Serializability</a:t>
            </a:r>
          </a:p>
        </p:txBody>
      </p:sp>
      <p:sp>
        <p:nvSpPr>
          <p:cNvPr id="50178" name="Rectangle 2"/>
          <p:cNvSpPr>
            <a:spLocks noGrp="1" noChangeArrowheads="1"/>
          </p:cNvSpPr>
          <p:nvPr>
            <p:ph idx="1"/>
          </p:nvPr>
        </p:nvSpPr>
        <p:spPr>
          <a:xfrm>
            <a:off x="457200" y="1828800"/>
            <a:ext cx="8166100" cy="4114800"/>
          </a:xfrm>
          <a:ln/>
        </p:spPr>
        <p:txBody>
          <a:bodyPr lIns="90000" tIns="46800" rIns="90000" bIns="46800"/>
          <a:lstStyle/>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a:cs typeface="Times New Roman" pitchFamily="16" charset="0"/>
              </a:rPr>
              <a:t>Among the large set of possible schedules, we want to characterize which schedules are </a:t>
            </a:r>
            <a:r>
              <a:rPr lang="en-US" sz="2600" i="1">
                <a:cs typeface="Times New Roman" pitchFamily="16" charset="0"/>
              </a:rPr>
              <a:t>guaranteed to give a correct result</a:t>
            </a:r>
          </a:p>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a:cs typeface="Times New Roman" pitchFamily="16" charset="0"/>
              </a:rPr>
              <a:t>The </a:t>
            </a:r>
            <a:r>
              <a:rPr lang="en-US" sz="2600" b="1">
                <a:cs typeface="Times New Roman" pitchFamily="16" charset="0"/>
              </a:rPr>
              <a:t>consistency preservation </a:t>
            </a:r>
            <a:r>
              <a:rPr lang="en-US" sz="2600">
                <a:cs typeface="Times New Roman" pitchFamily="16" charset="0"/>
              </a:rPr>
              <a:t>property of the ACID properties states that: each transaction if executed on its own (from start to finish) will transform a consistent state of the database into another consistent state</a:t>
            </a:r>
          </a:p>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a:cs typeface="Times New Roman" pitchFamily="16" charset="0"/>
              </a:rPr>
              <a:t>Hence, each transaction is </a:t>
            </a:r>
            <a:r>
              <a:rPr lang="en-US" sz="2600" i="1">
                <a:cs typeface="Times New Roman" pitchFamily="16" charset="0"/>
              </a:rPr>
              <a:t>correct</a:t>
            </a:r>
            <a:r>
              <a:rPr lang="en-US" sz="2600">
                <a:cs typeface="Times New Roman" pitchFamily="16" charset="0"/>
              </a:rPr>
              <a:t> on its own</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577850" y="0"/>
            <a:ext cx="7772400" cy="1433512"/>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cs typeface="Times New Roman" pitchFamily="16" charset="0"/>
              </a:rPr>
              <a:t>Characterizing Schedules based on Serializability (cont.)</a:t>
            </a:r>
          </a:p>
        </p:txBody>
      </p:sp>
      <p:sp>
        <p:nvSpPr>
          <p:cNvPr id="51202" name="Rectangle 2"/>
          <p:cNvSpPr>
            <a:spLocks noGrp="1" noChangeArrowheads="1"/>
          </p:cNvSpPr>
          <p:nvPr>
            <p:ph idx="1"/>
          </p:nvPr>
        </p:nvSpPr>
        <p:spPr>
          <a:xfrm>
            <a:off x="242888" y="1708150"/>
            <a:ext cx="8166100" cy="4141788"/>
          </a:xfrm>
          <a:ln/>
        </p:spPr>
        <p:txBody>
          <a:bodyPr lIns="90000" tIns="46800" rIns="90000" bIns="46800">
            <a:normAutofit lnSpcReduction="10000"/>
          </a:bodyPr>
          <a:lstStyle/>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b="1">
                <a:cs typeface="Times New Roman" pitchFamily="16" charset="0"/>
              </a:rPr>
              <a:t>Serial schedule</a:t>
            </a:r>
            <a:r>
              <a:rPr lang="en-US" sz="2600">
                <a:cs typeface="Times New Roman" pitchFamily="16" charset="0"/>
              </a:rPr>
              <a:t>: A schedule S is </a:t>
            </a:r>
            <a:r>
              <a:rPr lang="en-US" sz="2600" b="1">
                <a:cs typeface="Times New Roman" pitchFamily="16" charset="0"/>
              </a:rPr>
              <a:t>serial</a:t>
            </a:r>
            <a:r>
              <a:rPr lang="en-US" sz="2600">
                <a:cs typeface="Times New Roman" pitchFamily="16" charset="0"/>
              </a:rPr>
              <a:t> if, for every transaction T participating in the schedule, all the operations of T are executed consecutively (without interleaving of operations from other transactions) in the schedule. Otherwise, the schedule is called </a:t>
            </a:r>
            <a:r>
              <a:rPr lang="en-US" sz="2600" b="1">
                <a:cs typeface="Times New Roman" pitchFamily="16" charset="0"/>
              </a:rPr>
              <a:t>nonserial.</a:t>
            </a:r>
          </a:p>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a:cs typeface="Times New Roman" pitchFamily="16" charset="0"/>
              </a:rPr>
              <a:t>Based on the consistency preservation property, </a:t>
            </a:r>
            <a:r>
              <a:rPr lang="en-US" sz="2600" i="1">
                <a:cs typeface="Times New Roman" pitchFamily="16" charset="0"/>
              </a:rPr>
              <a:t>any serial schedule will produce a correct result</a:t>
            </a:r>
            <a:r>
              <a:rPr lang="en-US" sz="2600">
                <a:cs typeface="Times New Roman" pitchFamily="16" charset="0"/>
              </a:rPr>
              <a:t> (assuming no inter-dependencies among different transactions)</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685800" y="0"/>
            <a:ext cx="7772400" cy="1433512"/>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a:cs typeface="Times New Roman" pitchFamily="16" charset="0"/>
              </a:rPr>
              <a:t>Characterizing Schedules based on Serializability (cont.)</a:t>
            </a:r>
          </a:p>
        </p:txBody>
      </p:sp>
      <p:sp>
        <p:nvSpPr>
          <p:cNvPr id="52226" name="Rectangle 2"/>
          <p:cNvSpPr>
            <a:spLocks noGrp="1" noChangeArrowheads="1"/>
          </p:cNvSpPr>
          <p:nvPr>
            <p:ph idx="1"/>
          </p:nvPr>
        </p:nvSpPr>
        <p:spPr>
          <a:xfrm>
            <a:off x="242888" y="1708150"/>
            <a:ext cx="8166100" cy="4532313"/>
          </a:xfrm>
          <a:ln/>
        </p:spPr>
        <p:txBody>
          <a:bodyPr lIns="90000" tIns="46800" rIns="90000" bIns="46800"/>
          <a:lstStyle/>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a:cs typeface="Times New Roman" pitchFamily="16" charset="0"/>
              </a:rPr>
              <a:t>Serial schedules are </a:t>
            </a:r>
            <a:r>
              <a:rPr lang="en-US" sz="2600" i="1">
                <a:cs typeface="Times New Roman" pitchFamily="16" charset="0"/>
              </a:rPr>
              <a:t>not feasible</a:t>
            </a:r>
            <a:r>
              <a:rPr lang="en-US" sz="2600">
                <a:cs typeface="Times New Roman" pitchFamily="16" charset="0"/>
              </a:rPr>
              <a:t> for performance reasons:</a:t>
            </a:r>
          </a:p>
          <a:p>
            <a:pPr marL="1481138" lvl="1" indent="-566738">
              <a:buFont typeface="Times New Roman" pitchFamily="16"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a:cs typeface="Times New Roman" pitchFamily="16" charset="0"/>
              </a:rPr>
              <a:t>No interleaving of operations</a:t>
            </a:r>
          </a:p>
          <a:p>
            <a:pPr marL="1481138" lvl="1" indent="-566738">
              <a:buFont typeface="Times New Roman" pitchFamily="16"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a:cs typeface="Times New Roman" pitchFamily="16" charset="0"/>
              </a:rPr>
              <a:t>Long transactions force other transactions to wait</a:t>
            </a:r>
          </a:p>
          <a:p>
            <a:pPr marL="1481138" lvl="1" indent="-566738">
              <a:buFont typeface="Times New Roman" pitchFamily="16"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a:cs typeface="Times New Roman" pitchFamily="16" charset="0"/>
              </a:rPr>
              <a:t>System cannot switch to other transaction when a transaction is waiting for disk I/O or any other event</a:t>
            </a:r>
          </a:p>
          <a:p>
            <a:pPr marL="1481138" lvl="1" indent="-566738">
              <a:buFont typeface="Times New Roman" pitchFamily="16"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a:cs typeface="Times New Roman" pitchFamily="16" charset="0"/>
              </a:rPr>
              <a:t>Need to allow concurrency with interleaving without sacrificing correctness</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685800" y="0"/>
            <a:ext cx="7772400" cy="1433512"/>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cs typeface="Times New Roman" pitchFamily="16" charset="0"/>
              </a:rPr>
              <a:t>Characterizing Schedules based on Serializability (cont.)</a:t>
            </a:r>
          </a:p>
        </p:txBody>
      </p:sp>
      <p:sp>
        <p:nvSpPr>
          <p:cNvPr id="53250" name="Rectangle 2"/>
          <p:cNvSpPr>
            <a:spLocks noGrp="1" noChangeArrowheads="1"/>
          </p:cNvSpPr>
          <p:nvPr>
            <p:ph idx="1"/>
          </p:nvPr>
        </p:nvSpPr>
        <p:spPr>
          <a:xfrm>
            <a:off x="242888" y="1708150"/>
            <a:ext cx="8166100" cy="4114800"/>
          </a:xfrm>
          <a:ln/>
        </p:spPr>
        <p:txBody>
          <a:bodyPr lIns="90000" tIns="46800" rIns="90000" bIns="46800"/>
          <a:lstStyle/>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b="1">
                <a:cs typeface="Times New Roman" pitchFamily="16" charset="0"/>
              </a:rPr>
              <a:t>Serializable schedule</a:t>
            </a:r>
            <a:r>
              <a:rPr lang="en-US" sz="2600">
                <a:cs typeface="Times New Roman" pitchFamily="16" charset="0"/>
              </a:rPr>
              <a:t>: A schedule S is </a:t>
            </a:r>
            <a:r>
              <a:rPr lang="en-US" sz="2600" b="1">
                <a:cs typeface="Times New Roman" pitchFamily="16" charset="0"/>
              </a:rPr>
              <a:t>serializable</a:t>
            </a:r>
            <a:r>
              <a:rPr lang="en-US" sz="2600">
                <a:cs typeface="Times New Roman" pitchFamily="16" charset="0"/>
              </a:rPr>
              <a:t> if it is </a:t>
            </a:r>
            <a:r>
              <a:rPr lang="en-US" sz="2600" b="1">
                <a:cs typeface="Times New Roman" pitchFamily="16" charset="0"/>
              </a:rPr>
              <a:t>equivalent</a:t>
            </a:r>
            <a:r>
              <a:rPr lang="en-US" sz="2600">
                <a:cs typeface="Times New Roman" pitchFamily="16" charset="0"/>
              </a:rPr>
              <a:t> to some serial schedule of the same n transactions.</a:t>
            </a:r>
          </a:p>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a:cs typeface="Times New Roman" pitchFamily="16" charset="0"/>
              </a:rPr>
              <a:t>There are (n)! serial schedules for n transactions – a serializable schedule can be equivalent to </a:t>
            </a:r>
            <a:r>
              <a:rPr lang="en-US" sz="2600" i="1">
                <a:cs typeface="Times New Roman" pitchFamily="16" charset="0"/>
              </a:rPr>
              <a:t>any of the serial schedules</a:t>
            </a:r>
          </a:p>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b="1">
                <a:cs typeface="Times New Roman" pitchFamily="16" charset="0"/>
              </a:rPr>
              <a:t>Question:</a:t>
            </a:r>
            <a:r>
              <a:rPr lang="en-US" sz="2600">
                <a:cs typeface="Times New Roman" pitchFamily="16" charset="0"/>
              </a:rPr>
              <a:t> How do we define equivalence of schedules?</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685800" y="0"/>
            <a:ext cx="7772400" cy="11430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cs typeface="Times New Roman" pitchFamily="16" charset="0"/>
              </a:rPr>
              <a:t>Equivalence of Schedules</a:t>
            </a:r>
          </a:p>
        </p:txBody>
      </p:sp>
      <p:sp>
        <p:nvSpPr>
          <p:cNvPr id="54274" name="Rectangle 2"/>
          <p:cNvSpPr>
            <a:spLocks noGrp="1" noChangeArrowheads="1"/>
          </p:cNvSpPr>
          <p:nvPr>
            <p:ph idx="1"/>
          </p:nvPr>
        </p:nvSpPr>
        <p:spPr>
          <a:xfrm>
            <a:off x="228600" y="1524000"/>
            <a:ext cx="8166100" cy="4918075"/>
          </a:xfrm>
          <a:ln/>
        </p:spPr>
        <p:txBody>
          <a:bodyPr lIns="90000" tIns="46800" rIns="90000" bIns="46800"/>
          <a:lstStyle/>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b="1">
                <a:cs typeface="Times New Roman" pitchFamily="16" charset="0"/>
              </a:rPr>
              <a:t>Result equivalent</a:t>
            </a:r>
            <a:r>
              <a:rPr lang="en-US" sz="2600">
                <a:cs typeface="Times New Roman" pitchFamily="16" charset="0"/>
              </a:rPr>
              <a:t>: Two schedules are called result equivalent if they produce the same final state of the database.</a:t>
            </a:r>
          </a:p>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a:cs typeface="Times New Roman" pitchFamily="16" charset="0"/>
              </a:rPr>
              <a:t>Difficult to determine without </a:t>
            </a:r>
            <a:r>
              <a:rPr lang="en-US" sz="2600" i="1">
                <a:cs typeface="Times New Roman" pitchFamily="16" charset="0"/>
              </a:rPr>
              <a:t>analyzing the internal operations of the transactions</a:t>
            </a:r>
            <a:r>
              <a:rPr lang="en-US" sz="2600">
                <a:cs typeface="Times New Roman" pitchFamily="16" charset="0"/>
              </a:rPr>
              <a:t>, which is not feasible in general.</a:t>
            </a:r>
          </a:p>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a:cs typeface="Times New Roman" pitchFamily="16" charset="0"/>
              </a:rPr>
              <a:t>May also get result equivalence </a:t>
            </a:r>
            <a:r>
              <a:rPr lang="en-US" sz="2600" i="1">
                <a:cs typeface="Times New Roman" pitchFamily="16" charset="0"/>
              </a:rPr>
              <a:t>by chance</a:t>
            </a:r>
            <a:r>
              <a:rPr lang="en-US" sz="2600">
                <a:cs typeface="Times New Roman" pitchFamily="16" charset="0"/>
              </a:rPr>
              <a:t> for a particular input parameter even though schedules </a:t>
            </a:r>
            <a:r>
              <a:rPr lang="en-US" sz="2600" i="1">
                <a:cs typeface="Times New Roman" pitchFamily="16" charset="0"/>
              </a:rPr>
              <a:t>are not equivalent in general</a:t>
            </a:r>
            <a:r>
              <a:rPr lang="en-US" sz="2600">
                <a:cs typeface="Times New Roman" pitchFamily="16" charset="0"/>
              </a:rPr>
              <a:t> (see Figure 21.6, next slide)</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1"/>
          <p:cNvPicPr>
            <a:picLocks noChangeAspect="1" noChangeArrowheads="1"/>
          </p:cNvPicPr>
          <p:nvPr/>
        </p:nvPicPr>
        <p:blipFill>
          <a:blip r:embed="rId3"/>
          <a:srcRect/>
          <a:stretch>
            <a:fillRect/>
          </a:stretch>
        </p:blipFill>
        <p:spPr bwMode="auto">
          <a:xfrm>
            <a:off x="0" y="1524000"/>
            <a:ext cx="8610600" cy="165100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457200" y="0"/>
            <a:ext cx="8001000" cy="11430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cs typeface="Times New Roman" pitchFamily="16" charset="0"/>
              </a:rPr>
              <a:t>Equivalence of Schedules (cont.)</a:t>
            </a:r>
          </a:p>
        </p:txBody>
      </p:sp>
      <p:sp>
        <p:nvSpPr>
          <p:cNvPr id="56322" name="Rectangle 2"/>
          <p:cNvSpPr>
            <a:spLocks noGrp="1" noChangeArrowheads="1"/>
          </p:cNvSpPr>
          <p:nvPr>
            <p:ph idx="1"/>
          </p:nvPr>
        </p:nvSpPr>
        <p:spPr>
          <a:xfrm>
            <a:off x="228600" y="1524000"/>
            <a:ext cx="8166100" cy="4918075"/>
          </a:xfrm>
          <a:ln/>
        </p:spPr>
        <p:txBody>
          <a:bodyPr lIns="90000" tIns="46800" rIns="90000" bIns="46800">
            <a:normAutofit lnSpcReduction="10000"/>
          </a:bodyPr>
          <a:lstStyle/>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b="1" dirty="0">
                <a:cs typeface="Times New Roman" pitchFamily="16" charset="0"/>
              </a:rPr>
              <a:t>Conflict equivalent</a:t>
            </a:r>
            <a:r>
              <a:rPr lang="en-US" sz="2600" dirty="0">
                <a:cs typeface="Times New Roman" pitchFamily="16" charset="0"/>
              </a:rPr>
              <a:t>: Two schedules are conflict equivalent if the relative order of </a:t>
            </a:r>
            <a:r>
              <a:rPr lang="en-US" sz="2600" i="1" dirty="0">
                <a:cs typeface="Times New Roman" pitchFamily="16" charset="0"/>
              </a:rPr>
              <a:t>any two conflicting operations</a:t>
            </a:r>
            <a:r>
              <a:rPr lang="en-US" sz="2600" dirty="0">
                <a:cs typeface="Times New Roman" pitchFamily="16" charset="0"/>
              </a:rPr>
              <a:t> is the same in both schedules.</a:t>
            </a:r>
          </a:p>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dirty="0">
                <a:cs typeface="Times New Roman" pitchFamily="16" charset="0"/>
              </a:rPr>
              <a:t>Commonly used definition of schedule equivalence</a:t>
            </a:r>
          </a:p>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dirty="0">
                <a:cs typeface="Times New Roman" pitchFamily="16" charset="0"/>
              </a:rPr>
              <a:t>Two operations are</a:t>
            </a:r>
            <a:r>
              <a:rPr lang="en-US" sz="2600" b="1" dirty="0">
                <a:cs typeface="Times New Roman" pitchFamily="16" charset="0"/>
              </a:rPr>
              <a:t> conflicting </a:t>
            </a:r>
            <a:r>
              <a:rPr lang="en-US" sz="2600" dirty="0">
                <a:cs typeface="Times New Roman" pitchFamily="16" charset="0"/>
              </a:rPr>
              <a:t>if:</a:t>
            </a:r>
          </a:p>
          <a:p>
            <a:pPr marL="1481138" lvl="1" indent="-566738">
              <a:buFont typeface="Times New Roman" pitchFamily="16"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dirty="0">
                <a:cs typeface="Times New Roman" pitchFamily="16" charset="0"/>
              </a:rPr>
              <a:t>They access the same data item X</a:t>
            </a:r>
          </a:p>
          <a:p>
            <a:pPr marL="1481138" lvl="1" indent="-566738">
              <a:buFont typeface="Times New Roman" pitchFamily="16"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dirty="0">
                <a:cs typeface="Times New Roman" pitchFamily="16" charset="0"/>
              </a:rPr>
              <a:t>They are from two different transactions</a:t>
            </a:r>
          </a:p>
          <a:p>
            <a:pPr marL="1481138" lvl="1" indent="-566738">
              <a:buFont typeface="Times New Roman" pitchFamily="16"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dirty="0">
                <a:cs typeface="Times New Roman" pitchFamily="16" charset="0"/>
              </a:rPr>
              <a:t>At least one is a write operation</a:t>
            </a:r>
          </a:p>
          <a:p>
            <a:pPr marL="331788" indent="-331788">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dirty="0">
                <a:cs typeface="Times New Roman" pitchFamily="16" charset="0"/>
              </a:rPr>
              <a:t>Read-Write conflict example: r1(X) and w2(X)</a:t>
            </a:r>
          </a:p>
          <a:p>
            <a:pPr marL="331788" indent="-331788">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dirty="0">
                <a:cs typeface="Times New Roman" pitchFamily="16" charset="0"/>
              </a:rPr>
              <a:t>Write-write conflict example: w1(Y) and w2(Y)</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p:cNvPicPr>
            <a:picLocks noChangeAspect="1" noChangeArrowheads="1"/>
          </p:cNvPicPr>
          <p:nvPr/>
        </p:nvPicPr>
        <p:blipFill>
          <a:blip r:embed="rId3"/>
          <a:srcRect/>
          <a:stretch>
            <a:fillRect/>
          </a:stretch>
        </p:blipFill>
        <p:spPr bwMode="auto">
          <a:xfrm>
            <a:off x="0" y="1616075"/>
            <a:ext cx="8683625" cy="2727325"/>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457200" y="0"/>
            <a:ext cx="8001000" cy="11430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cs typeface="Times New Roman" pitchFamily="16" charset="0"/>
              </a:rPr>
              <a:t>Equivalence of Schedules (cont.)</a:t>
            </a:r>
          </a:p>
        </p:txBody>
      </p:sp>
      <p:sp>
        <p:nvSpPr>
          <p:cNvPr id="57346" name="Rectangle 2"/>
          <p:cNvSpPr>
            <a:spLocks noGrp="1" noChangeArrowheads="1"/>
          </p:cNvSpPr>
          <p:nvPr>
            <p:ph idx="1"/>
          </p:nvPr>
        </p:nvSpPr>
        <p:spPr>
          <a:xfrm>
            <a:off x="228600" y="1524000"/>
            <a:ext cx="8166100" cy="4918075"/>
          </a:xfrm>
          <a:ln/>
        </p:spPr>
        <p:txBody>
          <a:bodyPr lIns="90000" tIns="46800" rIns="90000" bIns="46800"/>
          <a:lstStyle/>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a:cs typeface="Times New Roman" pitchFamily="16" charset="0"/>
              </a:rPr>
              <a:t>Changing the order of conflicting operations generally </a:t>
            </a:r>
            <a:r>
              <a:rPr lang="en-US" sz="2600" i="1">
                <a:cs typeface="Times New Roman" pitchFamily="16" charset="0"/>
              </a:rPr>
              <a:t>causes a different outcome</a:t>
            </a:r>
          </a:p>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b="1">
                <a:cs typeface="Times New Roman" pitchFamily="16" charset="0"/>
              </a:rPr>
              <a:t>Example:</a:t>
            </a:r>
            <a:r>
              <a:rPr lang="en-US" sz="2600">
                <a:cs typeface="Times New Roman" pitchFamily="16" charset="0"/>
              </a:rPr>
              <a:t> changing r1(X); w2(X) to w2(X); r1(X) means that T1 will read </a:t>
            </a:r>
            <a:r>
              <a:rPr lang="en-US" sz="2600" i="1">
                <a:cs typeface="Times New Roman" pitchFamily="16" charset="0"/>
              </a:rPr>
              <a:t>a different value for X</a:t>
            </a:r>
          </a:p>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b="1">
                <a:cs typeface="Times New Roman" pitchFamily="16" charset="0"/>
              </a:rPr>
              <a:t>Example:</a:t>
            </a:r>
            <a:r>
              <a:rPr lang="en-US" sz="2600">
                <a:cs typeface="Times New Roman" pitchFamily="16" charset="0"/>
              </a:rPr>
              <a:t> changing w1(Y); w2(Y) to w2(Y); w1(Y) means that the final value for Y in the database can be different</a:t>
            </a:r>
          </a:p>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a:cs typeface="Times New Roman" pitchFamily="16" charset="0"/>
              </a:rPr>
              <a:t>Note that read operations are </a:t>
            </a:r>
            <a:r>
              <a:rPr lang="en-US" sz="2600" b="1">
                <a:cs typeface="Times New Roman" pitchFamily="16" charset="0"/>
              </a:rPr>
              <a:t>not conflicting</a:t>
            </a:r>
            <a:r>
              <a:rPr lang="en-US" sz="2600">
                <a:cs typeface="Times New Roman" pitchFamily="16" charset="0"/>
              </a:rPr>
              <a:t>; changing r1(Z); r2(Z) to r2(Z); r1(Z) does not change the outcome</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xfrm>
            <a:off x="457200" y="60325"/>
            <a:ext cx="8001000" cy="1311275"/>
          </a:xfrm>
          <a:ln/>
        </p:spPr>
        <p:txBody>
          <a:bodyPr lIns="92160" tIns="46080" rIns="92160" bIns="46080">
            <a:normAutofit fontScale="90000"/>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cs typeface="Times New Roman" pitchFamily="16" charset="0"/>
              </a:rPr>
              <a:t>Characterizing Scedules Based on Serializability (cont.)</a:t>
            </a:r>
          </a:p>
        </p:txBody>
      </p:sp>
      <p:sp>
        <p:nvSpPr>
          <p:cNvPr id="58370" name="Rectangle 2"/>
          <p:cNvSpPr>
            <a:spLocks noGrp="1" noChangeArrowheads="1"/>
          </p:cNvSpPr>
          <p:nvPr>
            <p:ph idx="1"/>
          </p:nvPr>
        </p:nvSpPr>
        <p:spPr>
          <a:xfrm>
            <a:off x="255588" y="1828800"/>
            <a:ext cx="8166100" cy="4357688"/>
          </a:xfrm>
          <a:ln/>
        </p:spPr>
        <p:txBody>
          <a:bodyPr lIns="90000" tIns="46800" rIns="90000" bIns="46800"/>
          <a:lstStyle/>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b="1">
                <a:cs typeface="Times New Roman" pitchFamily="16" charset="0"/>
              </a:rPr>
              <a:t>Conflict equivalence</a:t>
            </a:r>
            <a:r>
              <a:rPr lang="en-US" sz="2600">
                <a:cs typeface="Times New Roman" pitchFamily="16" charset="0"/>
              </a:rPr>
              <a:t> of schedules is used to determine which schedules are correct in general (serializable)</a:t>
            </a:r>
          </a:p>
          <a:p>
            <a:pPr marL="331788" indent="-331788">
              <a:spcBef>
                <a:spcPts val="700"/>
              </a:spcBef>
              <a:buClrTx/>
              <a:buFontTx/>
              <a:buNone/>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endParaRPr lang="en-US" sz="2600">
              <a:cs typeface="Times New Roman" pitchFamily="16" charset="0"/>
            </a:endParaRPr>
          </a:p>
          <a:p>
            <a:pPr marL="331788" indent="-331788">
              <a:spcBef>
                <a:spcPts val="700"/>
              </a:spcBef>
              <a:buClrTx/>
              <a:buFontTx/>
              <a:buNone/>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600">
                <a:cs typeface="Times New Roman" pitchFamily="16" charset="0"/>
              </a:rPr>
              <a:t>A schedule S is said to be </a:t>
            </a:r>
            <a:r>
              <a:rPr lang="en-US" sz="2600" b="1">
                <a:cs typeface="Times New Roman" pitchFamily="16" charset="0"/>
              </a:rPr>
              <a:t>serializable</a:t>
            </a:r>
            <a:r>
              <a:rPr lang="en-US" sz="2600">
                <a:cs typeface="Times New Roman" pitchFamily="16" charset="0"/>
              </a:rPr>
              <a:t> if it is conflict equivalent to some serial schedule S’.</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xfrm>
            <a:off x="457200" y="0"/>
            <a:ext cx="7772400" cy="1433513"/>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cs typeface="Times New Roman" pitchFamily="16" charset="0"/>
              </a:rPr>
              <a:t>Characterizing Schedules based on Serializability (cont.)</a:t>
            </a:r>
          </a:p>
        </p:txBody>
      </p:sp>
      <p:sp>
        <p:nvSpPr>
          <p:cNvPr id="59394" name="Rectangle 2"/>
          <p:cNvSpPr>
            <a:spLocks noGrp="1" noChangeArrowheads="1"/>
          </p:cNvSpPr>
          <p:nvPr>
            <p:ph idx="1"/>
          </p:nvPr>
        </p:nvSpPr>
        <p:spPr>
          <a:xfrm>
            <a:off x="228600" y="1757363"/>
            <a:ext cx="8166100" cy="4146550"/>
          </a:xfrm>
          <a:ln/>
        </p:spPr>
        <p:txBody>
          <a:bodyPr lIns="90000" tIns="46800" rIns="90000" bIns="46800">
            <a:normAutofit lnSpcReduction="10000"/>
          </a:bodyPr>
          <a:lstStyle/>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800">
                <a:cs typeface="Times New Roman" pitchFamily="16" charset="0"/>
              </a:rPr>
              <a:t>A serializable schedule is </a:t>
            </a:r>
            <a:r>
              <a:rPr lang="en-US" sz="2800" u="sng">
                <a:cs typeface="Times New Roman" pitchFamily="16" charset="0"/>
              </a:rPr>
              <a:t>considered to be correct</a:t>
            </a:r>
            <a:r>
              <a:rPr lang="en-US" sz="2800">
                <a:cs typeface="Times New Roman" pitchFamily="16" charset="0"/>
              </a:rPr>
              <a:t> because it is equivalent to a serial schedule, and any serial schedule is considered to be correct</a:t>
            </a:r>
          </a:p>
          <a:p>
            <a:pPr marL="731838" lvl="1" indent="-274638">
              <a:spcBef>
                <a:spcPts val="600"/>
              </a:spcBef>
              <a:buClr>
                <a:srgbClr val="FF0000"/>
              </a:buClr>
              <a:buFont typeface="Palatino"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a:latin typeface="Palatino" charset="0"/>
                <a:cs typeface="Times New Roman" pitchFamily="16" charset="0"/>
              </a:rPr>
              <a:t>It will leave the database in a consistent state. </a:t>
            </a:r>
          </a:p>
          <a:p>
            <a:pPr marL="731838" lvl="1" indent="-274638">
              <a:spcBef>
                <a:spcPts val="600"/>
              </a:spcBef>
              <a:buClr>
                <a:srgbClr val="FF0000"/>
              </a:buClr>
              <a:buFont typeface="Palatino"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400">
                <a:latin typeface="Palatino" charset="0"/>
                <a:cs typeface="Times New Roman" pitchFamily="16" charset="0"/>
              </a:rPr>
              <a:t>The interleaving is appropriate and will result in a state as if the transactions were serially executed, yet will achieve efficiency due to concurrent execution and interleaving of operations from different transactions.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a:xfrm>
            <a:off x="685800" y="0"/>
            <a:ext cx="7772400" cy="1433513"/>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cs typeface="Times New Roman" pitchFamily="16" charset="0"/>
              </a:rPr>
              <a:t>Characterizing Schedules based on Serializability (cont.)</a:t>
            </a:r>
          </a:p>
        </p:txBody>
      </p:sp>
      <p:sp>
        <p:nvSpPr>
          <p:cNvPr id="60418" name="Rectangle 2"/>
          <p:cNvSpPr>
            <a:spLocks noGrp="1" noChangeArrowheads="1"/>
          </p:cNvSpPr>
          <p:nvPr>
            <p:ph idx="1"/>
          </p:nvPr>
        </p:nvSpPr>
        <p:spPr>
          <a:xfrm>
            <a:off x="228600" y="1600200"/>
            <a:ext cx="8166100" cy="4572000"/>
          </a:xfrm>
          <a:ln/>
        </p:spPr>
        <p:txBody>
          <a:bodyPr lIns="90000" tIns="46800" rIns="90000" bIns="46800"/>
          <a:lstStyle/>
          <a:p>
            <a:pPr marL="331788" indent="-331788">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a:cs typeface="Times New Roman" pitchFamily="16" charset="0"/>
              </a:rPr>
              <a:t>Serializability is generally hard to check at run-time:</a:t>
            </a:r>
          </a:p>
          <a:p>
            <a:pPr marL="731838" lvl="1" indent="-274638">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a:cs typeface="Times New Roman" pitchFamily="16" charset="0"/>
              </a:rPr>
              <a:t>Interleaving of operations is generally handled by the operating system through the process scheduler</a:t>
            </a:r>
          </a:p>
          <a:p>
            <a:pPr marL="731838" lvl="1" indent="-274638">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a:cs typeface="Times New Roman" pitchFamily="16" charset="0"/>
              </a:rPr>
              <a:t>Difficult to determine beforehand how the operations in a schedule will be interleaved</a:t>
            </a:r>
          </a:p>
          <a:p>
            <a:pPr marL="731838" lvl="1" indent="-274638">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a:cs typeface="Times New Roman" pitchFamily="16" charset="0"/>
              </a:rPr>
              <a:t>Transactions are continuously started and terminated</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xfrm>
            <a:off x="685800" y="0"/>
            <a:ext cx="7772400" cy="1433512"/>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cs typeface="Times New Roman" pitchFamily="16" charset="0"/>
              </a:rPr>
              <a:t>Characterizing Schedules Based on Serializability (cont.</a:t>
            </a:r>
            <a:r>
              <a:rPr lang="en-US">
                <a:cs typeface="Times New Roman" pitchFamily="16" charset="0"/>
              </a:rPr>
              <a:t>)</a:t>
            </a:r>
          </a:p>
        </p:txBody>
      </p:sp>
      <p:sp>
        <p:nvSpPr>
          <p:cNvPr id="61442" name="Rectangle 2"/>
          <p:cNvSpPr>
            <a:spLocks noGrp="1" noChangeArrowheads="1"/>
          </p:cNvSpPr>
          <p:nvPr>
            <p:ph idx="1"/>
          </p:nvPr>
        </p:nvSpPr>
        <p:spPr>
          <a:xfrm>
            <a:off x="165100" y="1798638"/>
            <a:ext cx="8293100" cy="4602162"/>
          </a:xfrm>
          <a:ln/>
        </p:spPr>
        <p:txBody>
          <a:bodyPr lIns="90000" tIns="46800" rIns="90000" bIns="46800"/>
          <a:lstStyle/>
          <a:p>
            <a:pPr indent="-331788">
              <a:lnSpc>
                <a:spcPct val="90000"/>
              </a:lnSpc>
              <a:spcBef>
                <a:spcPts val="7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a:cs typeface="Times New Roman" pitchFamily="16" charset="0"/>
              </a:rPr>
              <a:t>Practical approach:</a:t>
            </a:r>
          </a:p>
          <a:p>
            <a:pPr indent="-331788">
              <a:lnSpc>
                <a:spcPct val="90000"/>
              </a:lnSpc>
              <a:spcBef>
                <a:spcPts val="7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dirty="0">
                <a:cs typeface="Times New Roman" pitchFamily="16" charset="0"/>
              </a:rPr>
              <a:t>Come up with methods (concurrency control protocols) to ensure serializability (discussed in Chapter 22)</a:t>
            </a:r>
            <a:r>
              <a:rPr lang="en-US" sz="2800" b="1" dirty="0">
                <a:cs typeface="Times New Roman" pitchFamily="16" charset="0"/>
              </a:rPr>
              <a:t> </a:t>
            </a:r>
          </a:p>
          <a:p>
            <a:pPr indent="-331788">
              <a:lnSpc>
                <a:spcPct val="90000"/>
              </a:lnSpc>
              <a:spcBef>
                <a:spcPts val="7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dirty="0">
                <a:cs typeface="Times New Roman" pitchFamily="16" charset="0"/>
              </a:rPr>
              <a:t>DBMS concurrency control subsystem will enforce the protocol rules and thus guarantee serializability of schedules</a:t>
            </a:r>
          </a:p>
          <a:p>
            <a:pPr indent="-331788">
              <a:lnSpc>
                <a:spcPct val="90000"/>
              </a:lnSpc>
              <a:spcBef>
                <a:spcPts val="7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dirty="0">
                <a:cs typeface="Times New Roman" pitchFamily="16" charset="0"/>
              </a:rPr>
              <a:t>Current approach used in most DBMSs: </a:t>
            </a:r>
          </a:p>
          <a:p>
            <a:pPr marL="731838" lvl="1" indent="-274638">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dirty="0">
                <a:cs typeface="Times New Roman" pitchFamily="16" charset="0"/>
              </a:rPr>
              <a:t>Use of locks with two phase locking (see Section 22.1)</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ChangeArrowheads="1"/>
          </p:cNvSpPr>
          <p:nvPr>
            <p:ph type="title"/>
          </p:nvPr>
        </p:nvSpPr>
        <p:spPr>
          <a:xfrm>
            <a:off x="685800" y="0"/>
            <a:ext cx="7772400" cy="1433512"/>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cs typeface="Times New Roman" pitchFamily="16" charset="0"/>
              </a:rPr>
              <a:t>Characterizing Schedules based on Serializability (cont.)</a:t>
            </a:r>
          </a:p>
        </p:txBody>
      </p:sp>
      <p:sp>
        <p:nvSpPr>
          <p:cNvPr id="62466" name="Rectangle 2"/>
          <p:cNvSpPr>
            <a:spLocks noGrp="1" noChangeArrowheads="1"/>
          </p:cNvSpPr>
          <p:nvPr>
            <p:ph idx="1"/>
          </p:nvPr>
        </p:nvSpPr>
        <p:spPr>
          <a:xfrm>
            <a:off x="190500" y="1600200"/>
            <a:ext cx="8496300" cy="4464050"/>
          </a:xfrm>
          <a:ln/>
        </p:spPr>
        <p:txBody>
          <a:bodyPr lIns="90000" tIns="46800" rIns="90000" bIns="46800"/>
          <a:lstStyle/>
          <a:p>
            <a:pPr marL="609600" indent="-598488">
              <a:spcBef>
                <a:spcPts val="700"/>
              </a:spcBef>
              <a:buClrTx/>
              <a:buFontTx/>
              <a:buNone/>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800" b="1">
                <a:cs typeface="Times New Roman" pitchFamily="16" charset="0"/>
              </a:rPr>
              <a:t>Testing for conflict serializability </a:t>
            </a:r>
          </a:p>
          <a:p>
            <a:pPr marL="609600" indent="-598488">
              <a:spcBef>
                <a:spcPts val="700"/>
              </a:spcBef>
              <a:buClrTx/>
              <a:buFontTx/>
              <a:buNone/>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800" b="1">
                <a:cs typeface="Times New Roman" pitchFamily="16" charset="0"/>
              </a:rPr>
              <a:t>Algorithm 21.1:</a:t>
            </a:r>
            <a:r>
              <a:rPr lang="en-US" sz="2800">
                <a:cs typeface="Times New Roman" pitchFamily="16" charset="0"/>
              </a:rPr>
              <a:t> </a:t>
            </a:r>
          </a:p>
          <a:p>
            <a:pPr marL="609600" indent="-598488">
              <a:spcBef>
                <a:spcPts val="600"/>
              </a:spcBef>
              <a:buClr>
                <a:srgbClr val="FF0000"/>
              </a:buClr>
              <a:buFont typeface="Times New Roman" pitchFamily="16" charset="0"/>
              <a:buChar char="•"/>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a:cs typeface="Times New Roman" pitchFamily="16" charset="0"/>
              </a:rPr>
              <a:t>Looks at only r(X) and w(X) operations in a schedule</a:t>
            </a:r>
          </a:p>
          <a:p>
            <a:pPr marL="609600" indent="-598488">
              <a:spcBef>
                <a:spcPts val="600"/>
              </a:spcBef>
              <a:buClr>
                <a:srgbClr val="FF0000"/>
              </a:buClr>
              <a:buFont typeface="Times New Roman" pitchFamily="16" charset="0"/>
              <a:buChar char="•"/>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a:cs typeface="Times New Roman" pitchFamily="16" charset="0"/>
              </a:rPr>
              <a:t>Constructs a precedence graph (serialization graph) – </a:t>
            </a:r>
            <a:r>
              <a:rPr lang="en-US" sz="2400" b="1">
                <a:cs typeface="Times New Roman" pitchFamily="16" charset="0"/>
              </a:rPr>
              <a:t>one node for each transaction</a:t>
            </a:r>
            <a:r>
              <a:rPr lang="en-US" sz="2400">
                <a:cs typeface="Times New Roman" pitchFamily="16" charset="0"/>
              </a:rPr>
              <a:t>, plus directed edges </a:t>
            </a:r>
          </a:p>
          <a:p>
            <a:pPr marL="609600" indent="-598488">
              <a:spcBef>
                <a:spcPts val="600"/>
              </a:spcBef>
              <a:buClr>
                <a:srgbClr val="FF0000"/>
              </a:buClr>
              <a:buFont typeface="Times New Roman" pitchFamily="16" charset="0"/>
              <a:buChar char="•"/>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a:cs typeface="Times New Roman" pitchFamily="16" charset="0"/>
              </a:rPr>
              <a:t>An </a:t>
            </a:r>
            <a:r>
              <a:rPr lang="en-US" sz="2400" b="1">
                <a:cs typeface="Times New Roman" pitchFamily="16" charset="0"/>
              </a:rPr>
              <a:t>edge is created</a:t>
            </a:r>
            <a:r>
              <a:rPr lang="en-US" sz="2400">
                <a:cs typeface="Times New Roman" pitchFamily="16" charset="0"/>
              </a:rPr>
              <a:t> from T</a:t>
            </a:r>
            <a:r>
              <a:rPr lang="en-US" sz="2400" baseline="-30000">
                <a:cs typeface="Times New Roman" pitchFamily="16" charset="0"/>
              </a:rPr>
              <a:t>i </a:t>
            </a:r>
            <a:r>
              <a:rPr lang="en-US" sz="2400">
                <a:cs typeface="Times New Roman" pitchFamily="16" charset="0"/>
              </a:rPr>
              <a:t> to T</a:t>
            </a:r>
            <a:r>
              <a:rPr lang="en-US" sz="2400" baseline="-30000">
                <a:cs typeface="Times New Roman" pitchFamily="16" charset="0"/>
              </a:rPr>
              <a:t>j</a:t>
            </a:r>
            <a:r>
              <a:rPr lang="en-US" sz="2400">
                <a:cs typeface="Times New Roman" pitchFamily="16" charset="0"/>
              </a:rPr>
              <a:t> if one of the operations in T</a:t>
            </a:r>
            <a:r>
              <a:rPr lang="en-US" sz="2400" baseline="-30000">
                <a:cs typeface="Times New Roman" pitchFamily="16" charset="0"/>
              </a:rPr>
              <a:t>i</a:t>
            </a:r>
            <a:r>
              <a:rPr lang="en-US" sz="2400">
                <a:cs typeface="Times New Roman" pitchFamily="16" charset="0"/>
              </a:rPr>
              <a:t>  appears before a conflicting operation in T</a:t>
            </a:r>
            <a:r>
              <a:rPr lang="en-US" sz="2400" baseline="-30000">
                <a:cs typeface="Times New Roman" pitchFamily="16" charset="0"/>
              </a:rPr>
              <a:t>j</a:t>
            </a:r>
          </a:p>
          <a:p>
            <a:pPr marL="609600" indent="-598488">
              <a:spcBef>
                <a:spcPts val="600"/>
              </a:spcBef>
              <a:buClr>
                <a:srgbClr val="FF0000"/>
              </a:buClr>
              <a:buFont typeface="Times New Roman" pitchFamily="16" charset="0"/>
              <a:buChar char="•"/>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a:cs typeface="Times New Roman" pitchFamily="16" charset="0"/>
              </a:rPr>
              <a:t>The schedule</a:t>
            </a:r>
            <a:r>
              <a:rPr lang="en-US" sz="2400" baseline="-30000">
                <a:cs typeface="Times New Roman" pitchFamily="16" charset="0"/>
              </a:rPr>
              <a:t> </a:t>
            </a:r>
            <a:r>
              <a:rPr lang="en-US" sz="2400">
                <a:cs typeface="Times New Roman" pitchFamily="16" charset="0"/>
              </a:rPr>
              <a:t>is serializable if and only if the precedence graph </a:t>
            </a:r>
            <a:r>
              <a:rPr lang="en-US" sz="2400" b="1">
                <a:cs typeface="Times New Roman" pitchFamily="16" charset="0"/>
              </a:rPr>
              <a:t>has no cycles</a:t>
            </a:r>
            <a:r>
              <a:rPr lang="en-US" sz="2400">
                <a:cs typeface="Times New Roman" pitchFamily="16" charset="0"/>
              </a:rPr>
              <a:t>.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1"/>
          <p:cNvPicPr>
            <a:picLocks noChangeAspect="1" noChangeArrowheads="1"/>
          </p:cNvPicPr>
          <p:nvPr/>
        </p:nvPicPr>
        <p:blipFill>
          <a:blip r:embed="rId3"/>
          <a:srcRect/>
          <a:stretch>
            <a:fillRect/>
          </a:stretch>
        </p:blipFill>
        <p:spPr bwMode="auto">
          <a:xfrm>
            <a:off x="0" y="1905000"/>
            <a:ext cx="8683625" cy="327660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1"/>
          <p:cNvPicPr>
            <a:picLocks noChangeAspect="1" noChangeArrowheads="1"/>
          </p:cNvPicPr>
          <p:nvPr/>
        </p:nvPicPr>
        <p:blipFill>
          <a:blip r:embed="rId3"/>
          <a:srcRect/>
          <a:stretch>
            <a:fillRect/>
          </a:stretch>
        </p:blipFill>
        <p:spPr bwMode="auto">
          <a:xfrm>
            <a:off x="0" y="1600200"/>
            <a:ext cx="8610600" cy="4319588"/>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1"/>
          <p:cNvPicPr>
            <a:picLocks noChangeAspect="1" noChangeArrowheads="1"/>
          </p:cNvPicPr>
          <p:nvPr/>
        </p:nvPicPr>
        <p:blipFill>
          <a:blip r:embed="rId3"/>
          <a:srcRect/>
          <a:stretch>
            <a:fillRect/>
          </a:stretch>
        </p:blipFill>
        <p:spPr bwMode="auto">
          <a:xfrm>
            <a:off x="1066800" y="1600200"/>
            <a:ext cx="6186488" cy="505460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1"/>
          <p:cNvPicPr>
            <a:picLocks noChangeAspect="1" noChangeArrowheads="1"/>
          </p:cNvPicPr>
          <p:nvPr/>
        </p:nvPicPr>
        <p:blipFill>
          <a:blip r:embed="rId3"/>
          <a:srcRect/>
          <a:stretch>
            <a:fillRect/>
          </a:stretch>
        </p:blipFill>
        <p:spPr bwMode="auto">
          <a:xfrm>
            <a:off x="152400" y="1676400"/>
            <a:ext cx="8382000" cy="441960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0" y="4763"/>
            <a:ext cx="8686800" cy="909637"/>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a:cs typeface="Times New Roman" pitchFamily="16" charset="0"/>
              </a:rPr>
              <a:t>Introduction to Transaction Processing (cont.)</a:t>
            </a:r>
          </a:p>
        </p:txBody>
      </p:sp>
      <p:sp>
        <p:nvSpPr>
          <p:cNvPr id="11266" name="Rectangle 2"/>
          <p:cNvSpPr>
            <a:spLocks noGrp="1" noChangeArrowheads="1"/>
          </p:cNvSpPr>
          <p:nvPr>
            <p:ph idx="1"/>
          </p:nvPr>
        </p:nvSpPr>
        <p:spPr>
          <a:xfrm>
            <a:off x="417513" y="1515340"/>
            <a:ext cx="7772400" cy="5162550"/>
          </a:xfrm>
          <a:ln/>
        </p:spPr>
        <p:txBody>
          <a:bodyPr lIns="90000" tIns="46800" rIns="90000" bIns="46800">
            <a:normAutofit lnSpcReduction="10000"/>
          </a:bodyPr>
          <a:lstStyle/>
          <a:p>
            <a:pPr indent="-331788">
              <a:lnSpc>
                <a:spcPct val="90000"/>
              </a:lnSpc>
              <a:spcBef>
                <a:spcPts val="7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dirty="0">
                <a:cs typeface="Times New Roman" pitchFamily="16" charset="0"/>
              </a:rPr>
              <a:t>For transaction processing purposes, a simple database model is used:</a:t>
            </a:r>
          </a:p>
          <a:p>
            <a:pPr indent="-331788">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a:cs typeface="Times New Roman" pitchFamily="16" charset="0"/>
              </a:rPr>
              <a:t>A database - </a:t>
            </a:r>
            <a:r>
              <a:rPr lang="en-US" sz="2400" dirty="0">
                <a:cs typeface="Times New Roman" pitchFamily="16" charset="0"/>
              </a:rPr>
              <a:t>collection of named data items</a:t>
            </a:r>
          </a:p>
          <a:p>
            <a:pPr indent="-331788">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a:cs typeface="Times New Roman" pitchFamily="16" charset="0"/>
              </a:rPr>
              <a:t>Granularity (size) of a data item</a:t>
            </a:r>
            <a:r>
              <a:rPr lang="en-US" sz="2400" dirty="0">
                <a:cs typeface="Times New Roman" pitchFamily="16" charset="0"/>
              </a:rPr>
              <a:t> - a field (data item value), a record, or a whole disk block</a:t>
            </a:r>
          </a:p>
          <a:p>
            <a:pPr marL="1476375" lvl="1" indent="-561975">
              <a:buFont typeface="Times New Roman" pitchFamily="16"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dirty="0">
                <a:cs typeface="Times New Roman" pitchFamily="16" charset="0"/>
              </a:rPr>
              <a:t>TP</a:t>
            </a:r>
            <a:r>
              <a:rPr lang="en-US" sz="2400" b="1" dirty="0">
                <a:cs typeface="Times New Roman" pitchFamily="16" charset="0"/>
              </a:rPr>
              <a:t> </a:t>
            </a:r>
            <a:r>
              <a:rPr lang="en-US" sz="2400" dirty="0">
                <a:cs typeface="Times New Roman" pitchFamily="16" charset="0"/>
              </a:rPr>
              <a:t>concepts are independent of granularity</a:t>
            </a:r>
          </a:p>
          <a:p>
            <a:pPr indent="-331788">
              <a:lnSpc>
                <a:spcPct val="90000"/>
              </a:lnSpc>
              <a:spcBef>
                <a:spcPts val="7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dirty="0">
                <a:cs typeface="Times New Roman" pitchFamily="16" charset="0"/>
              </a:rPr>
              <a:t>Basic operations on an item X:</a:t>
            </a:r>
          </a:p>
          <a:p>
            <a:pPr marL="1476375" lvl="1" indent="-561975">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dirty="0" err="1">
                <a:cs typeface="Times New Roman" pitchFamily="16" charset="0"/>
              </a:rPr>
              <a:t>read_item</a:t>
            </a:r>
            <a:r>
              <a:rPr lang="en-US" sz="2400" b="1" dirty="0">
                <a:cs typeface="Times New Roman" pitchFamily="16" charset="0"/>
              </a:rPr>
              <a:t>(X)</a:t>
            </a:r>
            <a:r>
              <a:rPr lang="en-US" sz="2400" dirty="0">
                <a:cs typeface="Times New Roman" pitchFamily="16" charset="0"/>
              </a:rPr>
              <a:t>: Reads a database item named X into a program variable. To simplify our notation, we assume that </a:t>
            </a:r>
            <a:r>
              <a:rPr lang="en-US" sz="2400" i="1" dirty="0">
                <a:cs typeface="Times New Roman" pitchFamily="16" charset="0"/>
              </a:rPr>
              <a:t>the program variable is also named X.</a:t>
            </a:r>
          </a:p>
          <a:p>
            <a:pPr marL="1476375" lvl="1" indent="-561975">
              <a:lnSpc>
                <a:spcPct val="90000"/>
              </a:lnSpc>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dirty="0" err="1">
                <a:cs typeface="Times New Roman" pitchFamily="16" charset="0"/>
              </a:rPr>
              <a:t>write_item</a:t>
            </a:r>
            <a:r>
              <a:rPr lang="en-US" sz="2400" b="1" dirty="0">
                <a:cs typeface="Times New Roman" pitchFamily="16" charset="0"/>
              </a:rPr>
              <a:t>(X)</a:t>
            </a:r>
            <a:r>
              <a:rPr lang="en-US" sz="2400" dirty="0">
                <a:cs typeface="Times New Roman" pitchFamily="16" charset="0"/>
              </a:rPr>
              <a:t>: Writes the value of program variable X into the database item named X.</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p:cNvSpPr>
            <a:spLocks noGrp="1" noChangeArrowheads="1"/>
          </p:cNvSpPr>
          <p:nvPr>
            <p:ph type="title"/>
          </p:nvPr>
        </p:nvSpPr>
        <p:spPr>
          <a:xfrm>
            <a:off x="685800" y="0"/>
            <a:ext cx="7772400" cy="1433512"/>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cs typeface="Times New Roman" pitchFamily="16" charset="0"/>
              </a:rPr>
              <a:t>Characterizing Schedules based on Serializability (cont.)</a:t>
            </a:r>
          </a:p>
        </p:txBody>
      </p:sp>
      <p:sp>
        <p:nvSpPr>
          <p:cNvPr id="67586" name="Rectangle 2"/>
          <p:cNvSpPr>
            <a:spLocks noGrp="1" noChangeArrowheads="1"/>
          </p:cNvSpPr>
          <p:nvPr>
            <p:ph idx="1"/>
          </p:nvPr>
        </p:nvSpPr>
        <p:spPr>
          <a:xfrm>
            <a:off x="228600" y="1828800"/>
            <a:ext cx="8293100" cy="4114800"/>
          </a:xfrm>
          <a:ln/>
        </p:spPr>
        <p:txBody>
          <a:bodyPr lIns="90000" tIns="46800" rIns="90000" bIns="46800"/>
          <a:lstStyle/>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800" b="1" dirty="0">
                <a:cs typeface="Times New Roman" pitchFamily="16" charset="0"/>
              </a:rPr>
              <a:t>View equivalence</a:t>
            </a:r>
            <a:r>
              <a:rPr lang="en-US" sz="2800" dirty="0">
                <a:cs typeface="Times New Roman" pitchFamily="16" charset="0"/>
              </a:rPr>
              <a:t>: A less restrictive definition of equivalence of schedules than conflict serializability </a:t>
            </a:r>
            <a:r>
              <a:rPr lang="en-US" sz="2800" i="1" dirty="0">
                <a:cs typeface="Times New Roman" pitchFamily="16" charset="0"/>
              </a:rPr>
              <a:t>when blind writes are allowed</a:t>
            </a:r>
            <a:r>
              <a:rPr lang="en-US" sz="2800" dirty="0">
                <a:cs typeface="Times New Roman" pitchFamily="16" charset="0"/>
              </a:rPr>
              <a:t>  </a:t>
            </a:r>
          </a:p>
          <a:p>
            <a:pPr marL="331788" indent="-331788">
              <a:spcBef>
                <a:spcPts val="700"/>
              </a:spcBef>
              <a:buClrTx/>
              <a:buFontTx/>
              <a:buNone/>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endParaRPr lang="en-US" sz="2800" dirty="0">
              <a:cs typeface="Times New Roman" pitchFamily="16" charset="0"/>
            </a:endParaRPr>
          </a:p>
          <a:p>
            <a:pPr marL="331788" indent="-331788">
              <a:spcBef>
                <a:spcPts val="700"/>
              </a:spcBef>
              <a:buFont typeface="Arial"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pPr>
            <a:r>
              <a:rPr lang="en-US" sz="2800" b="1" dirty="0">
                <a:cs typeface="Times New Roman" pitchFamily="16" charset="0"/>
              </a:rPr>
              <a:t>View serializability:</a:t>
            </a:r>
            <a:r>
              <a:rPr lang="en-US" sz="2800" dirty="0">
                <a:cs typeface="Times New Roman" pitchFamily="16" charset="0"/>
              </a:rPr>
              <a:t> definition of serializability based on view equivalence. A schedule is </a:t>
            </a:r>
            <a:r>
              <a:rPr lang="en-US" sz="2800" i="1" dirty="0">
                <a:cs typeface="Times New Roman" pitchFamily="16" charset="0"/>
              </a:rPr>
              <a:t>view serializable </a:t>
            </a:r>
            <a:r>
              <a:rPr lang="en-US" sz="2800" dirty="0">
                <a:cs typeface="Times New Roman" pitchFamily="16" charset="0"/>
              </a:rPr>
              <a:t>if it is  </a:t>
            </a:r>
            <a:r>
              <a:rPr lang="en-US" sz="2800" i="1" dirty="0">
                <a:cs typeface="Times New Roman" pitchFamily="16" charset="0"/>
              </a:rPr>
              <a:t>view equivalent </a:t>
            </a:r>
            <a:r>
              <a:rPr lang="en-US" sz="2800" dirty="0">
                <a:cs typeface="Times New Roman" pitchFamily="16" charset="0"/>
              </a:rPr>
              <a:t>to a serial schedule.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ChangeArrowheads="1"/>
          </p:cNvSpPr>
          <p:nvPr>
            <p:ph type="title"/>
          </p:nvPr>
        </p:nvSpPr>
        <p:spPr>
          <a:xfrm>
            <a:off x="685800" y="0"/>
            <a:ext cx="7772400" cy="1433512"/>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cs typeface="Times New Roman" pitchFamily="16" charset="0"/>
              </a:rPr>
              <a:t>Characterizing Schedules based on Serializability (cont.)</a:t>
            </a:r>
          </a:p>
        </p:txBody>
      </p:sp>
      <p:sp>
        <p:nvSpPr>
          <p:cNvPr id="68610" name="Rectangle 2"/>
          <p:cNvSpPr>
            <a:spLocks noGrp="1" noChangeArrowheads="1"/>
          </p:cNvSpPr>
          <p:nvPr>
            <p:ph idx="1"/>
          </p:nvPr>
        </p:nvSpPr>
        <p:spPr>
          <a:xfrm>
            <a:off x="228600" y="1801813"/>
            <a:ext cx="8293100" cy="4598987"/>
          </a:xfrm>
          <a:ln/>
        </p:spPr>
        <p:txBody>
          <a:bodyPr lIns="90000" tIns="46800" rIns="90000" bIns="46800">
            <a:normAutofit lnSpcReduction="10000"/>
          </a:bodyPr>
          <a:lstStyle/>
          <a:p>
            <a:pPr marL="533400" indent="-522288">
              <a:lnSpc>
                <a:spcPct val="90000"/>
              </a:lnSpc>
              <a:spcBef>
                <a:spcPts val="600"/>
              </a:spcBef>
              <a:buClrTx/>
              <a:buFontTx/>
              <a:buNone/>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a:cs typeface="Times New Roman" pitchFamily="16" charset="0"/>
              </a:rPr>
              <a:t>Two schedules are said to be </a:t>
            </a:r>
            <a:r>
              <a:rPr lang="en-US" sz="2400" b="1">
                <a:cs typeface="Times New Roman" pitchFamily="16" charset="0"/>
              </a:rPr>
              <a:t>view equivalent</a:t>
            </a:r>
            <a:r>
              <a:rPr lang="en-US" sz="2400">
                <a:cs typeface="Times New Roman" pitchFamily="16" charset="0"/>
              </a:rPr>
              <a:t> if the following three conditions hold:</a:t>
            </a:r>
          </a:p>
          <a:p>
            <a:pPr marL="533400" indent="-522288">
              <a:lnSpc>
                <a:spcPct val="90000"/>
              </a:lnSpc>
              <a:spcBef>
                <a:spcPts val="600"/>
              </a:spcBef>
              <a:buClr>
                <a:srgbClr val="FF0000"/>
              </a:buClr>
              <a:buFont typeface="Times New Roman" pitchFamily="16" charset="0"/>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a:cs typeface="Times New Roman" pitchFamily="16" charset="0"/>
              </a:rPr>
              <a:t>The same set of transactions participates in S and S’, and S and S’ include the same operations of those transactions.</a:t>
            </a:r>
          </a:p>
          <a:p>
            <a:pPr marL="533400" indent="-522288">
              <a:lnSpc>
                <a:spcPct val="90000"/>
              </a:lnSpc>
              <a:spcBef>
                <a:spcPts val="600"/>
              </a:spcBef>
              <a:buClr>
                <a:srgbClr val="FF0000"/>
              </a:buClr>
              <a:buFont typeface="Times New Roman" pitchFamily="16" charset="0"/>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a:cs typeface="Times New Roman" pitchFamily="16" charset="0"/>
              </a:rPr>
              <a:t>For any operation Ri(X) of Ti in S, if the value of X read was written by an operation Wj(X) of Tj (or if it is the original value of X before the schedule started), the same condition must hold for the value of X read by operation Ri(X) of Ti in S’.</a:t>
            </a:r>
          </a:p>
          <a:p>
            <a:pPr marL="533400" indent="-522288">
              <a:lnSpc>
                <a:spcPct val="90000"/>
              </a:lnSpc>
              <a:spcBef>
                <a:spcPts val="600"/>
              </a:spcBef>
              <a:buClr>
                <a:srgbClr val="FF0000"/>
              </a:buClr>
              <a:buFont typeface="Times New Roman" pitchFamily="16" charset="0"/>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a:cs typeface="Times New Roman" pitchFamily="16" charset="0"/>
              </a:rPr>
              <a:t>If the operation Wk(Y) of Tk is the last operation to write item Y in S, then Wk(Y) of Tk must also be the last operation to write item Y in S’.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noGrp="1" noChangeArrowheads="1"/>
          </p:cNvSpPr>
          <p:nvPr>
            <p:ph type="title"/>
          </p:nvPr>
        </p:nvSpPr>
        <p:spPr>
          <a:xfrm>
            <a:off x="457200" y="0"/>
            <a:ext cx="7772400" cy="1433512"/>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cs typeface="Times New Roman" pitchFamily="16" charset="0"/>
              </a:rPr>
              <a:t>Characterizing Schedules based on Serializability (cont.)</a:t>
            </a:r>
          </a:p>
        </p:txBody>
      </p:sp>
      <p:sp>
        <p:nvSpPr>
          <p:cNvPr id="69634" name="Rectangle 2"/>
          <p:cNvSpPr>
            <a:spLocks noGrp="1" noChangeArrowheads="1"/>
          </p:cNvSpPr>
          <p:nvPr>
            <p:ph idx="1"/>
          </p:nvPr>
        </p:nvSpPr>
        <p:spPr>
          <a:xfrm>
            <a:off x="228600" y="1828800"/>
            <a:ext cx="8293100" cy="4198938"/>
          </a:xfrm>
          <a:ln/>
        </p:spPr>
        <p:txBody>
          <a:bodyPr lIns="90000" tIns="46800" rIns="90000" bIns="46800">
            <a:normAutofit lnSpcReduction="10000"/>
          </a:bodyPr>
          <a:lstStyle/>
          <a:p>
            <a:pPr marL="533400" indent="-522288">
              <a:spcBef>
                <a:spcPts val="700"/>
              </a:spcBef>
              <a:buClrTx/>
              <a:buFontTx/>
              <a:buNone/>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800" b="1">
                <a:cs typeface="Times New Roman" pitchFamily="16" charset="0"/>
              </a:rPr>
              <a:t>The premise behind view equivalence:</a:t>
            </a:r>
          </a:p>
          <a:p>
            <a:pPr marL="533400" indent="-522288">
              <a:spcBef>
                <a:spcPts val="700"/>
              </a:spcBef>
              <a:buClr>
                <a:srgbClr val="FF0000"/>
              </a:buClr>
              <a:buFont typeface="Wingdings" charset="2"/>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800">
                <a:cs typeface="Times New Roman" pitchFamily="16" charset="0"/>
              </a:rPr>
              <a:t>Each read operation of a transaction reads the result of </a:t>
            </a:r>
            <a:r>
              <a:rPr lang="en-US" sz="2800" i="1">
                <a:cs typeface="Times New Roman" pitchFamily="16" charset="0"/>
              </a:rPr>
              <a:t>the same write operation</a:t>
            </a:r>
            <a:r>
              <a:rPr lang="en-US" sz="2800">
                <a:cs typeface="Times New Roman" pitchFamily="16" charset="0"/>
              </a:rPr>
              <a:t> in both schedules.</a:t>
            </a:r>
          </a:p>
          <a:p>
            <a:pPr marL="533400" indent="-522288">
              <a:spcBef>
                <a:spcPts val="700"/>
              </a:spcBef>
              <a:buClr>
                <a:srgbClr val="FF0000"/>
              </a:buClr>
              <a:buFont typeface="Wingdings" charset="2"/>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800" b="1">
                <a:cs typeface="Times New Roman" pitchFamily="16" charset="0"/>
              </a:rPr>
              <a:t>“The view”</a:t>
            </a:r>
            <a:r>
              <a:rPr lang="en-US" sz="2800">
                <a:cs typeface="Times New Roman" pitchFamily="16" charset="0"/>
              </a:rPr>
              <a:t>:</a:t>
            </a:r>
            <a:r>
              <a:rPr lang="en-US" sz="2800" b="1">
                <a:cs typeface="Times New Roman" pitchFamily="16" charset="0"/>
              </a:rPr>
              <a:t> </a:t>
            </a:r>
            <a:r>
              <a:rPr lang="en-US" sz="2800">
                <a:cs typeface="Times New Roman" pitchFamily="16" charset="0"/>
              </a:rPr>
              <a:t>the read operations are said to see the </a:t>
            </a:r>
            <a:r>
              <a:rPr lang="en-US" sz="2800" i="1">
                <a:cs typeface="Times New Roman" pitchFamily="16" charset="0"/>
              </a:rPr>
              <a:t>the same view</a:t>
            </a:r>
            <a:r>
              <a:rPr lang="en-US" sz="2800">
                <a:cs typeface="Times New Roman" pitchFamily="16" charset="0"/>
              </a:rPr>
              <a:t> in both schedules.</a:t>
            </a:r>
          </a:p>
          <a:p>
            <a:pPr marL="533400" indent="-522288">
              <a:spcBef>
                <a:spcPts val="700"/>
              </a:spcBef>
              <a:buClr>
                <a:srgbClr val="FF0000"/>
              </a:buClr>
              <a:buFont typeface="Wingdings" charset="2"/>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800">
                <a:cs typeface="Times New Roman" pitchFamily="16" charset="0"/>
              </a:rPr>
              <a:t>The final write operation on each item is the same on both schedules resulting in the same final database state in case of blind writes</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ChangeArrowheads="1"/>
          </p:cNvSpPr>
          <p:nvPr>
            <p:ph type="title"/>
          </p:nvPr>
        </p:nvSpPr>
        <p:spPr>
          <a:xfrm>
            <a:off x="457200" y="0"/>
            <a:ext cx="7772400" cy="1433513"/>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cs typeface="Times New Roman" pitchFamily="16" charset="0"/>
              </a:rPr>
              <a:t>Characterizing Schedules based on Serializability (cont.)</a:t>
            </a:r>
          </a:p>
        </p:txBody>
      </p:sp>
      <p:sp>
        <p:nvSpPr>
          <p:cNvPr id="70658" name="Rectangle 2"/>
          <p:cNvSpPr>
            <a:spLocks noGrp="1" noChangeArrowheads="1"/>
          </p:cNvSpPr>
          <p:nvPr>
            <p:ph idx="1"/>
          </p:nvPr>
        </p:nvSpPr>
        <p:spPr>
          <a:xfrm>
            <a:off x="228600" y="1436688"/>
            <a:ext cx="8496300" cy="4964112"/>
          </a:xfrm>
          <a:ln/>
        </p:spPr>
        <p:txBody>
          <a:bodyPr lIns="90000" tIns="46800" rIns="90000" bIns="46800"/>
          <a:lstStyle/>
          <a:p>
            <a:pPr marL="533400" indent="-522288">
              <a:lnSpc>
                <a:spcPct val="90000"/>
              </a:lnSpc>
              <a:spcBef>
                <a:spcPts val="700"/>
              </a:spcBef>
              <a:buClrTx/>
              <a:buFontTx/>
              <a:buNone/>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800" b="1">
                <a:cs typeface="Times New Roman" pitchFamily="16" charset="0"/>
              </a:rPr>
              <a:t>Relationship between view and conflict equivalence:</a:t>
            </a:r>
          </a:p>
          <a:p>
            <a:pPr marL="533400" indent="-522288">
              <a:lnSpc>
                <a:spcPct val="90000"/>
              </a:lnSpc>
              <a:spcBef>
                <a:spcPts val="700"/>
              </a:spcBef>
              <a:buClr>
                <a:srgbClr val="FF0000"/>
              </a:buClr>
              <a:buFont typeface="Wingdings" charset="2"/>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800">
                <a:cs typeface="Times New Roman" pitchFamily="16" charset="0"/>
              </a:rPr>
              <a:t>The two are same under </a:t>
            </a:r>
            <a:r>
              <a:rPr lang="en-US" sz="2800" b="1">
                <a:cs typeface="Times New Roman" pitchFamily="16" charset="0"/>
              </a:rPr>
              <a:t>constrained write assumption</a:t>
            </a:r>
            <a:r>
              <a:rPr lang="en-US" sz="2800">
                <a:cs typeface="Times New Roman" pitchFamily="16" charset="0"/>
              </a:rPr>
              <a:t> (no blind writes allowed)</a:t>
            </a:r>
          </a:p>
          <a:p>
            <a:pPr marL="533400" indent="-522288">
              <a:lnSpc>
                <a:spcPct val="90000"/>
              </a:lnSpc>
              <a:spcBef>
                <a:spcPts val="700"/>
              </a:spcBef>
              <a:buClr>
                <a:srgbClr val="FF0000"/>
              </a:buClr>
              <a:buFont typeface="Wingdings" charset="2"/>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800">
                <a:cs typeface="Times New Roman" pitchFamily="16" charset="0"/>
              </a:rPr>
              <a:t>Conflict serializability is </a:t>
            </a:r>
            <a:r>
              <a:rPr lang="en-US" sz="2800" b="1">
                <a:cs typeface="Times New Roman" pitchFamily="16" charset="0"/>
              </a:rPr>
              <a:t>stricter</a:t>
            </a:r>
            <a:r>
              <a:rPr lang="en-US" sz="2800">
                <a:cs typeface="Times New Roman" pitchFamily="16" charset="0"/>
              </a:rPr>
              <a:t> than view serializability when </a:t>
            </a:r>
            <a:r>
              <a:rPr lang="en-US" sz="2800" b="1">
                <a:cs typeface="Times New Roman" pitchFamily="16" charset="0"/>
              </a:rPr>
              <a:t>blind writes occur</a:t>
            </a:r>
            <a:r>
              <a:rPr lang="en-US" sz="2800">
                <a:cs typeface="Times New Roman" pitchFamily="16" charset="0"/>
              </a:rPr>
              <a:t> (a schedule that is view serializable is not necessarily conflict serialiable.</a:t>
            </a:r>
          </a:p>
          <a:p>
            <a:pPr marL="533400" indent="-522288">
              <a:lnSpc>
                <a:spcPct val="90000"/>
              </a:lnSpc>
              <a:spcBef>
                <a:spcPts val="700"/>
              </a:spcBef>
              <a:buClr>
                <a:srgbClr val="FF0000"/>
              </a:buClr>
              <a:buFont typeface="Wingdings" charset="2"/>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800">
                <a:cs typeface="Times New Roman" pitchFamily="16" charset="0"/>
              </a:rPr>
              <a:t>Any conflict serializable schedule is also view serializable, but not vice versa.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
          <p:cNvSpPr>
            <a:spLocks noGrp="1" noChangeArrowheads="1"/>
          </p:cNvSpPr>
          <p:nvPr>
            <p:ph type="title"/>
          </p:nvPr>
        </p:nvSpPr>
        <p:spPr>
          <a:xfrm>
            <a:off x="457200" y="0"/>
            <a:ext cx="7772400" cy="1433513"/>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cs typeface="Times New Roman" pitchFamily="16" charset="0"/>
              </a:rPr>
              <a:t>Characterizing Schedules based on Serializability (cont.)</a:t>
            </a:r>
          </a:p>
        </p:txBody>
      </p:sp>
      <p:sp>
        <p:nvSpPr>
          <p:cNvPr id="71682" name="Rectangle 2"/>
          <p:cNvSpPr>
            <a:spLocks noGrp="1" noChangeArrowheads="1"/>
          </p:cNvSpPr>
          <p:nvPr>
            <p:ph idx="1"/>
          </p:nvPr>
        </p:nvSpPr>
        <p:spPr>
          <a:xfrm>
            <a:off x="323850" y="1524000"/>
            <a:ext cx="8496300" cy="5013325"/>
          </a:xfrm>
          <a:ln/>
        </p:spPr>
        <p:txBody>
          <a:bodyPr lIns="90000" tIns="46800" rIns="90000" bIns="46800">
            <a:normAutofit lnSpcReduction="10000"/>
          </a:bodyPr>
          <a:lstStyle/>
          <a:p>
            <a:pPr marL="533400" indent="-522288">
              <a:lnSpc>
                <a:spcPct val="90000"/>
              </a:lnSpc>
              <a:spcBef>
                <a:spcPts val="700"/>
              </a:spcBef>
              <a:buClrTx/>
              <a:buFontTx/>
              <a:buNone/>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800" b="1">
                <a:cs typeface="Times New Roman" pitchFamily="16" charset="0"/>
              </a:rPr>
              <a:t>Relationship between view and conflict equivalence (cont):</a:t>
            </a:r>
          </a:p>
          <a:p>
            <a:pPr marL="533400" indent="-522288" algn="just">
              <a:lnSpc>
                <a:spcPct val="90000"/>
              </a:lnSpc>
              <a:spcBef>
                <a:spcPts val="600"/>
              </a:spcBef>
              <a:buClrTx/>
              <a:buFontTx/>
              <a:buNone/>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a:cs typeface="Times New Roman" pitchFamily="16" charset="0"/>
              </a:rPr>
              <a:t>Consider the following schedule of three transactions </a:t>
            </a:r>
          </a:p>
          <a:p>
            <a:pPr marL="533400" indent="-522288" algn="just">
              <a:lnSpc>
                <a:spcPct val="90000"/>
              </a:lnSpc>
              <a:spcBef>
                <a:spcPts val="600"/>
              </a:spcBef>
              <a:buClrTx/>
              <a:buFontTx/>
              <a:buNone/>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a:cs typeface="Times New Roman" pitchFamily="16" charset="0"/>
              </a:rPr>
              <a:t>T1: r1(X); w1(X); 	T2: w2(X); 	and  	T3: w3(X):</a:t>
            </a:r>
          </a:p>
          <a:p>
            <a:pPr marL="533400" indent="-522288" algn="just">
              <a:lnSpc>
                <a:spcPct val="90000"/>
              </a:lnSpc>
              <a:spcBef>
                <a:spcPts val="600"/>
              </a:spcBef>
              <a:buClrTx/>
              <a:buFontTx/>
              <a:buNone/>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a:cs typeface="Times New Roman" pitchFamily="16" charset="0"/>
              </a:rPr>
              <a:t>Schedule Sa: r1(X); w2(X); w1(X); w3(X); c1; c2; c3;</a:t>
            </a:r>
          </a:p>
          <a:p>
            <a:pPr marL="533400" indent="-522288" algn="just">
              <a:lnSpc>
                <a:spcPct val="90000"/>
              </a:lnSpc>
              <a:spcBef>
                <a:spcPts val="600"/>
              </a:spcBef>
              <a:buClrTx/>
              <a:buFontTx/>
              <a:buNone/>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endParaRPr lang="en-US" sz="2400">
              <a:cs typeface="Times New Roman" pitchFamily="16" charset="0"/>
            </a:endParaRPr>
          </a:p>
          <a:p>
            <a:pPr marL="533400" indent="-522288">
              <a:lnSpc>
                <a:spcPct val="90000"/>
              </a:lnSpc>
              <a:spcBef>
                <a:spcPts val="600"/>
              </a:spcBef>
              <a:buClrTx/>
              <a:buFontTx/>
              <a:buNone/>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a:cs typeface="Times New Roman" pitchFamily="16" charset="0"/>
              </a:rPr>
              <a:t>In Sa, the operations w2(X) and w3(X) are blind writes, since T2 and T3 do not read the value of X. </a:t>
            </a:r>
          </a:p>
          <a:p>
            <a:pPr marL="533400" indent="-522288">
              <a:lnSpc>
                <a:spcPct val="90000"/>
              </a:lnSpc>
              <a:spcBef>
                <a:spcPts val="600"/>
              </a:spcBef>
              <a:buClrTx/>
              <a:buFontTx/>
              <a:buNone/>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endParaRPr lang="en-US" sz="2400">
              <a:cs typeface="Times New Roman" pitchFamily="16" charset="0"/>
            </a:endParaRPr>
          </a:p>
          <a:p>
            <a:pPr marL="533400" indent="-522288">
              <a:lnSpc>
                <a:spcPct val="90000"/>
              </a:lnSpc>
              <a:spcBef>
                <a:spcPts val="600"/>
              </a:spcBef>
              <a:buClrTx/>
              <a:buFontTx/>
              <a:buNone/>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a:cs typeface="Times New Roman" pitchFamily="16" charset="0"/>
              </a:rPr>
              <a:t>Sa is </a:t>
            </a:r>
            <a:r>
              <a:rPr lang="en-US" sz="2400" b="1" u="sng">
                <a:cs typeface="Times New Roman" pitchFamily="16" charset="0"/>
              </a:rPr>
              <a:t>view serializable</a:t>
            </a:r>
            <a:r>
              <a:rPr lang="en-US" sz="2400">
                <a:cs typeface="Times New Roman" pitchFamily="16" charset="0"/>
              </a:rPr>
              <a:t>, since it is view equivalent to the serial schedule T1, T2, T3. However, Sa is </a:t>
            </a:r>
            <a:r>
              <a:rPr lang="en-US" sz="2400" b="1" u="sng">
                <a:cs typeface="Times New Roman" pitchFamily="16" charset="0"/>
              </a:rPr>
              <a:t>not conflict serializable</a:t>
            </a:r>
            <a:r>
              <a:rPr lang="en-US" sz="2400">
                <a:cs typeface="Times New Roman" pitchFamily="16" charset="0"/>
              </a:rPr>
              <a:t>, since it is not conflict equivalent to any serial schedule.</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Grp="1" noChangeArrowheads="1"/>
          </p:cNvSpPr>
          <p:nvPr>
            <p:ph type="title"/>
          </p:nvPr>
        </p:nvSpPr>
        <p:spPr>
          <a:xfrm>
            <a:off x="533400" y="0"/>
            <a:ext cx="7772400" cy="1433512"/>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cs typeface="Times New Roman" pitchFamily="16" charset="0"/>
              </a:rPr>
              <a:t>Characterizing Schedules based on Serializability (cont.)</a:t>
            </a:r>
          </a:p>
        </p:txBody>
      </p:sp>
      <p:sp>
        <p:nvSpPr>
          <p:cNvPr id="72706" name="Rectangle 2"/>
          <p:cNvSpPr>
            <a:spLocks noGrp="1" noChangeArrowheads="1"/>
          </p:cNvSpPr>
          <p:nvPr>
            <p:ph idx="1"/>
          </p:nvPr>
        </p:nvSpPr>
        <p:spPr>
          <a:xfrm>
            <a:off x="190500" y="1828800"/>
            <a:ext cx="8496300" cy="4114800"/>
          </a:xfrm>
          <a:ln/>
        </p:spPr>
        <p:txBody>
          <a:bodyPr lIns="90000" tIns="46800" rIns="90000" bIns="46800"/>
          <a:lstStyle/>
          <a:p>
            <a:pPr marL="609600" indent="-598488">
              <a:spcBef>
                <a:spcPts val="700"/>
              </a:spcBef>
              <a:buClrTx/>
              <a:buFontTx/>
              <a:buNone/>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800" b="1">
                <a:cs typeface="Times New Roman" pitchFamily="16" charset="0"/>
              </a:rPr>
              <a:t>Other Types of Equivalence of Schedules </a:t>
            </a:r>
          </a:p>
          <a:p>
            <a:pPr marL="609600" indent="-598488">
              <a:spcBef>
                <a:spcPts val="700"/>
              </a:spcBef>
              <a:buClr>
                <a:srgbClr val="FF0000"/>
              </a:buClr>
              <a:buFont typeface="Wingdings" charset="2"/>
              <a:buChar char=""/>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800">
                <a:cs typeface="Times New Roman" pitchFamily="16" charset="0"/>
              </a:rPr>
              <a:t>Under special </a:t>
            </a:r>
            <a:r>
              <a:rPr lang="en-US" sz="2800" b="1">
                <a:cs typeface="Times New Roman" pitchFamily="16" charset="0"/>
              </a:rPr>
              <a:t>semantic constraints</a:t>
            </a:r>
            <a:r>
              <a:rPr lang="en-US" sz="2800">
                <a:cs typeface="Times New Roman" pitchFamily="16" charset="0"/>
              </a:rPr>
              <a:t>, schedules that are otherwise not conflict serializable may work correctly</a:t>
            </a:r>
          </a:p>
          <a:p>
            <a:pPr marL="609600" indent="-598488">
              <a:spcBef>
                <a:spcPts val="700"/>
              </a:spcBef>
              <a:buClr>
                <a:srgbClr val="FF0000"/>
              </a:buClr>
              <a:buFont typeface="Wingdings" charset="2"/>
              <a:buChar char=""/>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800">
                <a:cs typeface="Times New Roman" pitchFamily="16" charset="0"/>
              </a:rPr>
              <a:t>Using commutative operations of addition and subtraction (which can be done in any order) certain non-serializable transactions may work correctly; known as </a:t>
            </a:r>
            <a:r>
              <a:rPr lang="en-US" sz="2800" b="1">
                <a:cs typeface="Times New Roman" pitchFamily="16" charset="0"/>
              </a:rPr>
              <a:t>debit-credit transactions</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p:cNvSpPr>
            <a:spLocks noGrp="1" noChangeArrowheads="1"/>
          </p:cNvSpPr>
          <p:nvPr>
            <p:ph type="title"/>
          </p:nvPr>
        </p:nvSpPr>
        <p:spPr>
          <a:xfrm>
            <a:off x="457200" y="0"/>
            <a:ext cx="7772400" cy="1433513"/>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a:cs typeface="Times New Roman" pitchFamily="16" charset="0"/>
              </a:rPr>
              <a:t>Characterizing Schedules based on Serializability (cont.)</a:t>
            </a:r>
          </a:p>
        </p:txBody>
      </p:sp>
      <p:sp>
        <p:nvSpPr>
          <p:cNvPr id="73730" name="Rectangle 2"/>
          <p:cNvSpPr>
            <a:spLocks noGrp="1" noChangeArrowheads="1"/>
          </p:cNvSpPr>
          <p:nvPr>
            <p:ph idx="1"/>
          </p:nvPr>
        </p:nvSpPr>
        <p:spPr>
          <a:xfrm>
            <a:off x="323850" y="1524000"/>
            <a:ext cx="8496300" cy="4781550"/>
          </a:xfrm>
          <a:ln/>
        </p:spPr>
        <p:txBody>
          <a:bodyPr lIns="90000" tIns="46800" rIns="90000" bIns="46800">
            <a:normAutofit lnSpcReduction="10000"/>
          </a:bodyPr>
          <a:lstStyle/>
          <a:p>
            <a:pPr marL="609600" indent="-598488">
              <a:lnSpc>
                <a:spcPct val="90000"/>
              </a:lnSpc>
              <a:spcBef>
                <a:spcPts val="700"/>
              </a:spcBef>
              <a:buClrTx/>
              <a:buFontTx/>
              <a:buNone/>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800" b="1">
                <a:cs typeface="Times New Roman" pitchFamily="16" charset="0"/>
              </a:rPr>
              <a:t>Other Types of Equivalence of Schedules (cont.)</a:t>
            </a:r>
          </a:p>
          <a:p>
            <a:pPr marL="609600" indent="-598488">
              <a:lnSpc>
                <a:spcPct val="90000"/>
              </a:lnSpc>
              <a:spcBef>
                <a:spcPts val="600"/>
              </a:spcBef>
              <a:buClrTx/>
              <a:buFontTx/>
              <a:buNone/>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b="1">
                <a:latin typeface="Palatino" charset="0"/>
                <a:cs typeface="Times New Roman" pitchFamily="16" charset="0"/>
              </a:rPr>
              <a:t>Example: </a:t>
            </a:r>
            <a:r>
              <a:rPr lang="en-US" sz="2400">
                <a:latin typeface="Palatino" charset="0"/>
                <a:cs typeface="Times New Roman" pitchFamily="16" charset="0"/>
              </a:rPr>
              <a:t>bank credit/debit transactions on a given item are </a:t>
            </a:r>
            <a:r>
              <a:rPr lang="en-US" sz="2400" b="1">
                <a:latin typeface="Palatino" charset="0"/>
                <a:cs typeface="Times New Roman" pitchFamily="16" charset="0"/>
              </a:rPr>
              <a:t>separable</a:t>
            </a:r>
            <a:r>
              <a:rPr lang="en-US" sz="2400">
                <a:latin typeface="Palatino" charset="0"/>
                <a:cs typeface="Times New Roman" pitchFamily="16" charset="0"/>
              </a:rPr>
              <a:t> and </a:t>
            </a:r>
            <a:r>
              <a:rPr lang="en-US" sz="2400" b="1">
                <a:latin typeface="Palatino" charset="0"/>
                <a:cs typeface="Times New Roman" pitchFamily="16" charset="0"/>
              </a:rPr>
              <a:t>commutative.</a:t>
            </a:r>
          </a:p>
          <a:p>
            <a:pPr marL="609600" indent="-598488">
              <a:lnSpc>
                <a:spcPct val="90000"/>
              </a:lnSpc>
              <a:spcBef>
                <a:spcPts val="600"/>
              </a:spcBef>
              <a:buClrTx/>
              <a:buFontTx/>
              <a:buNone/>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a:latin typeface="Palatino" charset="0"/>
                <a:cs typeface="Times New Roman" pitchFamily="16" charset="0"/>
              </a:rPr>
              <a:t>Consider the following schedule S for the two transactions:</a:t>
            </a:r>
          </a:p>
          <a:p>
            <a:pPr marL="609600" indent="-598488">
              <a:lnSpc>
                <a:spcPct val="90000"/>
              </a:lnSpc>
              <a:spcBef>
                <a:spcPts val="600"/>
              </a:spcBef>
              <a:buClrTx/>
              <a:buFontTx/>
              <a:buNone/>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a:latin typeface="Palatino" charset="0"/>
                <a:cs typeface="Times New Roman" pitchFamily="16" charset="0"/>
              </a:rPr>
              <a:t>Sh : r1(X); w1(X); r2(Y); w2(Y); r1(Y); w1(Y); r2(X); w2(X);</a:t>
            </a:r>
          </a:p>
          <a:p>
            <a:pPr marL="609600" indent="-598488">
              <a:lnSpc>
                <a:spcPct val="90000"/>
              </a:lnSpc>
              <a:spcBef>
                <a:spcPts val="600"/>
              </a:spcBef>
              <a:buClrTx/>
              <a:buFontTx/>
              <a:buNone/>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a:latin typeface="Palatino" charset="0"/>
                <a:cs typeface="Times New Roman" pitchFamily="16" charset="0"/>
              </a:rPr>
              <a:t>Using conflict serializability, it is not </a:t>
            </a:r>
            <a:r>
              <a:rPr lang="en-US" sz="2400" b="1">
                <a:latin typeface="Palatino" charset="0"/>
                <a:cs typeface="Times New Roman" pitchFamily="16" charset="0"/>
              </a:rPr>
              <a:t>serializable.</a:t>
            </a:r>
          </a:p>
          <a:p>
            <a:pPr marL="609600" indent="-598488">
              <a:lnSpc>
                <a:spcPct val="90000"/>
              </a:lnSpc>
              <a:spcBef>
                <a:spcPts val="600"/>
              </a:spcBef>
              <a:buClrTx/>
              <a:buFontTx/>
              <a:buNone/>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a:latin typeface="Palatino" charset="0"/>
                <a:cs typeface="Times New Roman" pitchFamily="16" charset="0"/>
              </a:rPr>
              <a:t>However, if it came from a (read,update, write) sequence as follows: </a:t>
            </a:r>
          </a:p>
          <a:p>
            <a:pPr marL="609600" indent="-598488">
              <a:lnSpc>
                <a:spcPct val="90000"/>
              </a:lnSpc>
              <a:spcBef>
                <a:spcPts val="600"/>
              </a:spcBef>
              <a:buClrTx/>
              <a:buFontTx/>
              <a:buNone/>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a:latin typeface="Palatino" charset="0"/>
                <a:cs typeface="Times New Roman" pitchFamily="16" charset="0"/>
              </a:rPr>
              <a:t>r1(X); X := X – 10; w1(X); r2(Y); Y := Y – 20; w2(Y); r1(Y); </a:t>
            </a:r>
          </a:p>
          <a:p>
            <a:pPr marL="609600" indent="-598488">
              <a:lnSpc>
                <a:spcPct val="90000"/>
              </a:lnSpc>
              <a:spcBef>
                <a:spcPts val="600"/>
              </a:spcBef>
              <a:buClrTx/>
              <a:buFontTx/>
              <a:buNone/>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a:latin typeface="Palatino" charset="0"/>
                <a:cs typeface="Times New Roman" pitchFamily="16" charset="0"/>
              </a:rPr>
              <a:t>Y := Y + 10; w1(Y); r2(X); X := X + 20; w2(X);</a:t>
            </a:r>
          </a:p>
          <a:p>
            <a:pPr marL="609600" indent="-598488">
              <a:lnSpc>
                <a:spcPct val="90000"/>
              </a:lnSpc>
              <a:spcBef>
                <a:spcPts val="600"/>
              </a:spcBef>
              <a:buClrTx/>
              <a:buFontTx/>
              <a:buNone/>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a:latin typeface="Palatino" charset="0"/>
                <a:cs typeface="Times New Roman" pitchFamily="16" charset="0"/>
              </a:rPr>
              <a:t>Sequence explanation: debit, debit, credit, credit.</a:t>
            </a:r>
          </a:p>
          <a:p>
            <a:pPr marL="609600" indent="-598488">
              <a:lnSpc>
                <a:spcPct val="90000"/>
              </a:lnSpc>
              <a:spcBef>
                <a:spcPts val="600"/>
              </a:spcBef>
              <a:buClrTx/>
              <a:buFontTx/>
              <a:buNone/>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a:latin typeface="Palatino" charset="0"/>
                <a:cs typeface="Times New Roman" pitchFamily="16" charset="0"/>
              </a:rPr>
              <a:t>It is a </a:t>
            </a:r>
            <a:r>
              <a:rPr lang="en-US" sz="2400" b="1">
                <a:latin typeface="Palatino" charset="0"/>
                <a:cs typeface="Times New Roman" pitchFamily="16" charset="0"/>
              </a:rPr>
              <a:t>correct schedule</a:t>
            </a:r>
            <a:r>
              <a:rPr lang="en-US" sz="2400">
                <a:latin typeface="Palatino" charset="0"/>
                <a:cs typeface="Times New Roman" pitchFamily="16" charset="0"/>
              </a:rPr>
              <a:t> </a:t>
            </a:r>
            <a:r>
              <a:rPr lang="en-US" sz="2400" b="1" u="sng">
                <a:latin typeface="Palatino" charset="0"/>
                <a:cs typeface="Times New Roman" pitchFamily="16" charset="0"/>
              </a:rPr>
              <a:t>for the given semantics</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0325" y="46038"/>
            <a:ext cx="8747125" cy="868362"/>
          </a:xfrm>
          <a:ln/>
        </p:spPr>
        <p:txBody>
          <a:bodyPr lIns="92160" tIns="46080" rIns="92160" bIns="46080" anchor="ctr"/>
          <a:lstStyle/>
          <a:p>
            <a:pPr marL="0" indent="0" algn="ct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cs typeface="Times New Roman" pitchFamily="16" charset="0"/>
              </a:rPr>
              <a:t>Why we need concurrency control</a:t>
            </a:r>
          </a:p>
        </p:txBody>
      </p:sp>
      <p:sp>
        <p:nvSpPr>
          <p:cNvPr id="16385" name="Rectangle 1"/>
          <p:cNvSpPr>
            <a:spLocks noGrp="1" noChangeArrowheads="1"/>
          </p:cNvSpPr>
          <p:nvPr>
            <p:ph idx="1"/>
          </p:nvPr>
        </p:nvSpPr>
        <p:spPr>
          <a:xfrm>
            <a:off x="457200" y="1568450"/>
            <a:ext cx="7772400" cy="4908550"/>
          </a:xfrm>
          <a:ln/>
        </p:spPr>
        <p:txBody>
          <a:bodyPr lIns="90000" tIns="46800" rIns="90000" bIns="46800" anchor="t">
            <a:normAutofit lnSpcReduction="10000"/>
          </a:bodyPr>
          <a:lstStyle/>
          <a:p>
            <a:pPr marL="342900" indent="-331788" algn="just">
              <a:spcBef>
                <a:spcPts val="7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dirty="0"/>
              <a:t>Without Concurrency Control, problems may occur with concurrent transactions</a:t>
            </a:r>
            <a:r>
              <a:rPr lang="en-US" sz="2800" b="1" dirty="0"/>
              <a:t>:</a:t>
            </a:r>
          </a:p>
          <a:p>
            <a:pPr marL="342900" indent="-331788" algn="just">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dirty="0">
                <a:latin typeface="Palatino" charset="0"/>
                <a:cs typeface="Times New Roman" pitchFamily="16" charset="0"/>
              </a:rPr>
              <a:t>Lost Update Problem.</a:t>
            </a:r>
            <a:r>
              <a:rPr lang="en-US" sz="2400" dirty="0"/>
              <a:t> </a:t>
            </a:r>
          </a:p>
          <a:p>
            <a:pPr marL="342900" indent="-331788" algn="just">
              <a:spcBef>
                <a:spcPts val="6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dirty="0">
                <a:latin typeface="Palatino" charset="0"/>
                <a:cs typeface="Times New Roman" pitchFamily="16" charset="0"/>
              </a:rPr>
              <a:t>	Occurs when two transactions update the same data item, but both read the same original value before update (Figure 21.3(a), next slide)</a:t>
            </a:r>
          </a:p>
          <a:p>
            <a:pPr marL="342900" indent="-331788" algn="just">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dirty="0">
                <a:latin typeface="Palatino" charset="0"/>
                <a:cs typeface="Times New Roman" pitchFamily="16" charset="0"/>
              </a:rPr>
              <a:t>The Temporary Update (or Dirty Read) Problem.</a:t>
            </a:r>
            <a:r>
              <a:rPr lang="en-US" sz="2400" dirty="0"/>
              <a:t> </a:t>
            </a:r>
          </a:p>
          <a:p>
            <a:pPr marL="342900" indent="-331788" algn="just">
              <a:spcBef>
                <a:spcPts val="6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dirty="0">
                <a:latin typeface="Palatino" charset="0"/>
                <a:cs typeface="Times New Roman" pitchFamily="16" charset="0"/>
              </a:rPr>
              <a:t>	This occurs when one transaction T1 updates a database item X, which is accessed (read) by another transaction T2;  then T1 fails for some reason (Figure 21.3(b)); X was (read) by T2 before its value is changed back (rolled back or UNDONE) after T1 fails</a:t>
            </a:r>
          </a:p>
        </p:txBody>
      </p:sp>
      <p:sp>
        <p:nvSpPr>
          <p:cNvPr id="2" name="Footer Placeholder 1"/>
          <p:cNvSpPr>
            <a:spLocks noGrp="1"/>
          </p:cNvSpPr>
          <p:nvPr>
            <p:ph type="ftr" sz="quarter" idx="11"/>
          </p:nvPr>
        </p:nvSpPr>
        <p:spPr/>
        <p:txBody>
          <a:bodyPr/>
          <a:lstStyle/>
          <a:p>
            <a:r>
              <a:rPr lang="en-US"/>
              <a:t>DEPT OF CSE,AIET,MIJAR</a:t>
            </a:r>
          </a:p>
        </p:txBody>
      </p:sp>
    </p:spTree>
    <p:extLst>
      <p:ext uri="{BB962C8B-B14F-4D97-AF65-F5344CB8AC3E}">
        <p14:creationId xmlns:p14="http://schemas.microsoft.com/office/powerpoint/2010/main" val="29004985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
          <p:cNvPicPr>
            <a:picLocks noChangeAspect="1" noChangeArrowheads="1"/>
          </p:cNvPicPr>
          <p:nvPr/>
        </p:nvPicPr>
        <p:blipFill>
          <a:blip r:embed="rId3"/>
          <a:srcRect/>
          <a:stretch>
            <a:fillRect/>
          </a:stretch>
        </p:blipFill>
        <p:spPr bwMode="auto">
          <a:xfrm>
            <a:off x="266700" y="1981200"/>
            <a:ext cx="8610600" cy="4386263"/>
          </a:xfrm>
          <a:prstGeom prst="rect">
            <a:avLst/>
          </a:prstGeom>
          <a:noFill/>
          <a:ln w="9525">
            <a:noFill/>
            <a:round/>
            <a:headEnd/>
            <a:tailEnd/>
          </a:ln>
          <a:effectLst/>
        </p:spPr>
      </p:pic>
    </p:spTree>
    <p:extLst>
      <p:ext uri="{BB962C8B-B14F-4D97-AF65-F5344CB8AC3E}">
        <p14:creationId xmlns:p14="http://schemas.microsoft.com/office/powerpoint/2010/main" val="272065741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49263" y="46038"/>
            <a:ext cx="7937500" cy="1143000"/>
          </a:xfrm>
          <a:ln/>
        </p:spPr>
        <p:txBody>
          <a:bodyPr lIns="92160" tIns="46080" rIns="92160" bIns="46080" anchor="ctr">
            <a:normAutofit fontScale="90000"/>
          </a:bodyPr>
          <a:lstStyle/>
          <a:p>
            <a:pPr marL="0" indent="0" algn="ct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cs typeface="Times New Roman" pitchFamily="16" charset="0"/>
              </a:rPr>
              <a:t>Why we need concurrency control (cont.)</a:t>
            </a:r>
          </a:p>
        </p:txBody>
      </p:sp>
      <p:sp>
        <p:nvSpPr>
          <p:cNvPr id="18433" name="Rectangle 1"/>
          <p:cNvSpPr>
            <a:spLocks noGrp="1" noChangeArrowheads="1"/>
          </p:cNvSpPr>
          <p:nvPr>
            <p:ph idx="1"/>
          </p:nvPr>
        </p:nvSpPr>
        <p:spPr>
          <a:xfrm>
            <a:off x="457200" y="1143000"/>
            <a:ext cx="7772400" cy="4800600"/>
          </a:xfrm>
          <a:ln/>
        </p:spPr>
        <p:txBody>
          <a:bodyPr lIns="90000" tIns="46800" rIns="90000" bIns="46800" anchor="t"/>
          <a:lstStyle/>
          <a:p>
            <a:pPr marL="342900" indent="-331788" algn="l">
              <a:spcBef>
                <a:spcPts val="7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US" sz="2800" b="1" dirty="0"/>
          </a:p>
          <a:p>
            <a:pPr marL="342900" indent="-331788" algn="l">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dirty="0">
                <a:latin typeface="Palatino" charset="0"/>
                <a:cs typeface="Times New Roman" pitchFamily="16" charset="0"/>
              </a:rPr>
              <a:t>The Incorrect Summary Problem .</a:t>
            </a:r>
            <a:r>
              <a:rPr lang="en-US" sz="2400" dirty="0"/>
              <a:t> </a:t>
            </a:r>
          </a:p>
          <a:p>
            <a:pPr marL="342900" indent="-331788" algn="l">
              <a:spcBef>
                <a:spcPts val="6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dirty="0">
                <a:latin typeface="Palatino" charset="0"/>
                <a:cs typeface="Times New Roman" pitchFamily="16" charset="0"/>
              </a:rPr>
              <a:t>	One transaction is calculating an aggregate summary function on a number of records (for example, sum (total) of all bank account balances) while other transactions are updating some of these records (for example, transferring a large amount between two accounts, see Figure 21.3(c)); the aggregate function may read</a:t>
            </a:r>
            <a:r>
              <a:rPr lang="en-US" sz="2400" u="sng" dirty="0">
                <a:latin typeface="Palatino" charset="0"/>
                <a:cs typeface="Times New Roman" pitchFamily="16" charset="0"/>
              </a:rPr>
              <a:t> some values before they are updated and others after they are updated</a:t>
            </a:r>
            <a:r>
              <a:rPr lang="en-US" sz="2400" dirty="0">
                <a:latin typeface="Palatino" charset="0"/>
                <a:cs typeface="Times New Roman" pitchFamily="16" charset="0"/>
              </a:rPr>
              <a:t>. </a:t>
            </a:r>
          </a:p>
        </p:txBody>
      </p:sp>
      <p:sp>
        <p:nvSpPr>
          <p:cNvPr id="2" name="Footer Placeholder 1"/>
          <p:cNvSpPr>
            <a:spLocks noGrp="1"/>
          </p:cNvSpPr>
          <p:nvPr>
            <p:ph type="ftr" sz="quarter" idx="11"/>
          </p:nvPr>
        </p:nvSpPr>
        <p:spPr/>
        <p:txBody>
          <a:bodyPr/>
          <a:lstStyle/>
          <a:p>
            <a:r>
              <a:rPr lang="en-US"/>
              <a:t>DEPT OF CSE,AIET,MIJAR</a:t>
            </a:r>
          </a:p>
        </p:txBody>
      </p:sp>
    </p:spTree>
    <p:extLst>
      <p:ext uri="{BB962C8B-B14F-4D97-AF65-F5344CB8AC3E}">
        <p14:creationId xmlns:p14="http://schemas.microsoft.com/office/powerpoint/2010/main" val="361530932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0" y="0"/>
            <a:ext cx="8686800" cy="11430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a:cs typeface="Times New Roman" pitchFamily="16" charset="0"/>
              </a:rPr>
              <a:t>Introduction to Transaction Processing (cont.)</a:t>
            </a:r>
          </a:p>
        </p:txBody>
      </p:sp>
      <p:sp>
        <p:nvSpPr>
          <p:cNvPr id="12290" name="Rectangle 2"/>
          <p:cNvSpPr>
            <a:spLocks noGrp="1" noChangeArrowheads="1"/>
          </p:cNvSpPr>
          <p:nvPr>
            <p:ph idx="1"/>
          </p:nvPr>
        </p:nvSpPr>
        <p:spPr>
          <a:xfrm>
            <a:off x="457200" y="1497012"/>
            <a:ext cx="7772400" cy="4903788"/>
          </a:xfrm>
          <a:ln/>
        </p:spPr>
        <p:txBody>
          <a:bodyPr lIns="90000" tIns="46800" rIns="90000" bIns="46800"/>
          <a:lstStyle/>
          <a:p>
            <a:pPr marL="533400" indent="-522288" algn="just">
              <a:lnSpc>
                <a:spcPct val="90000"/>
              </a:lnSpc>
              <a:spcBef>
                <a:spcPts val="600"/>
              </a:spcBef>
              <a:buClrTx/>
              <a:buFontTx/>
              <a:buNone/>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b="1" dirty="0">
                <a:latin typeface="Palatino" charset="0"/>
                <a:cs typeface="Times New Roman" pitchFamily="16" charset="0"/>
              </a:rPr>
              <a:t>READ AND WRITE OPERATIONS:</a:t>
            </a:r>
          </a:p>
          <a:p>
            <a:pPr marL="533400" indent="-522288" algn="just">
              <a:lnSpc>
                <a:spcPct val="90000"/>
              </a:lnSpc>
              <a:spcBef>
                <a:spcPts val="600"/>
              </a:spcBef>
              <a:buClr>
                <a:srgbClr val="FF0000"/>
              </a:buClr>
              <a:buFont typeface="Wingdings" charset="2"/>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dirty="0">
                <a:latin typeface="Palatino" charset="0"/>
                <a:cs typeface="Times New Roman" pitchFamily="16" charset="0"/>
              </a:rPr>
              <a:t>Basic unit of data transfer from the disk to the computer main memory is </a:t>
            </a:r>
            <a:r>
              <a:rPr lang="en-US" sz="2400" u="sng" dirty="0">
                <a:latin typeface="Palatino" charset="0"/>
                <a:cs typeface="Times New Roman" pitchFamily="16" charset="0"/>
              </a:rPr>
              <a:t>one disk block (or page)</a:t>
            </a:r>
            <a:r>
              <a:rPr lang="en-US" sz="2400" dirty="0">
                <a:latin typeface="Palatino" charset="0"/>
                <a:cs typeface="Times New Roman" pitchFamily="16" charset="0"/>
              </a:rPr>
              <a:t>. A data item X (what is read or written) will usually be the field of some record in the database, although it may be a larger unit such as a whole record or even a whole block.</a:t>
            </a:r>
          </a:p>
          <a:p>
            <a:pPr marL="533400" indent="-522288" algn="just">
              <a:lnSpc>
                <a:spcPct val="90000"/>
              </a:lnSpc>
              <a:spcBef>
                <a:spcPts val="600"/>
              </a:spcBef>
              <a:buClr>
                <a:srgbClr val="FF0000"/>
              </a:buClr>
              <a:buFont typeface="Wingdings" charset="2"/>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b="1" dirty="0" err="1">
                <a:latin typeface="Palatino" charset="0"/>
                <a:cs typeface="Times New Roman" pitchFamily="16" charset="0"/>
              </a:rPr>
              <a:t>read_item</a:t>
            </a:r>
            <a:r>
              <a:rPr lang="en-US" sz="2400" b="1" dirty="0">
                <a:latin typeface="Palatino" charset="0"/>
                <a:cs typeface="Times New Roman" pitchFamily="16" charset="0"/>
              </a:rPr>
              <a:t>(X) command includes the following steps:</a:t>
            </a:r>
          </a:p>
          <a:p>
            <a:pPr marL="533400" indent="-522288" algn="just">
              <a:lnSpc>
                <a:spcPct val="90000"/>
              </a:lnSpc>
              <a:spcBef>
                <a:spcPts val="500"/>
              </a:spcBef>
              <a:buClr>
                <a:srgbClr val="FF0000"/>
              </a:buClr>
              <a:buFont typeface="Palatino" charset="0"/>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000" dirty="0">
                <a:latin typeface="Palatino" charset="0"/>
                <a:cs typeface="Times New Roman" pitchFamily="16" charset="0"/>
              </a:rPr>
              <a:t>Find the address of the disk block that contains item X.</a:t>
            </a:r>
          </a:p>
          <a:p>
            <a:pPr marL="533400" indent="-522288" algn="just">
              <a:lnSpc>
                <a:spcPct val="90000"/>
              </a:lnSpc>
              <a:spcBef>
                <a:spcPts val="500"/>
              </a:spcBef>
              <a:buClr>
                <a:srgbClr val="FF0000"/>
              </a:buClr>
              <a:buFont typeface="Palatino" charset="0"/>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000" dirty="0">
                <a:latin typeface="Palatino" charset="0"/>
                <a:cs typeface="Times New Roman" pitchFamily="16" charset="0"/>
              </a:rPr>
              <a:t>Copy that disk block into a buffer in main memory (if that disk block is not already in some main memory buffer).</a:t>
            </a:r>
          </a:p>
          <a:p>
            <a:pPr marL="533400" indent="-522288" algn="just">
              <a:lnSpc>
                <a:spcPct val="90000"/>
              </a:lnSpc>
              <a:spcBef>
                <a:spcPts val="700"/>
              </a:spcBef>
              <a:buClr>
                <a:srgbClr val="FF0000"/>
              </a:buClr>
              <a:buFont typeface="Palatino" charset="0"/>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000" dirty="0">
                <a:latin typeface="Palatino" charset="0"/>
                <a:cs typeface="Times New Roman" pitchFamily="16" charset="0"/>
              </a:rPr>
              <a:t>Copy item X from the buffer to the program variable named X.  </a:t>
            </a:r>
            <a:r>
              <a:rPr lang="en-US" sz="2800" dirty="0"/>
              <a:t>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3"/>
          <a:srcRect/>
          <a:stretch>
            <a:fillRect/>
          </a:stretch>
        </p:blipFill>
        <p:spPr bwMode="auto">
          <a:xfrm>
            <a:off x="0" y="1905000"/>
            <a:ext cx="8610600" cy="3062288"/>
          </a:xfrm>
          <a:prstGeom prst="rect">
            <a:avLst/>
          </a:prstGeom>
          <a:noFill/>
          <a:ln w="9525">
            <a:noFill/>
            <a:round/>
            <a:headEnd/>
            <a:tailEnd/>
          </a:ln>
          <a:effectLst/>
        </p:spPr>
      </p:pic>
    </p:spTree>
    <p:extLst>
      <p:ext uri="{BB962C8B-B14F-4D97-AF65-F5344CB8AC3E}">
        <p14:creationId xmlns:p14="http://schemas.microsoft.com/office/powerpoint/2010/main" val="265126714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49263" y="46038"/>
            <a:ext cx="7937500" cy="1143000"/>
          </a:xfrm>
          <a:ln/>
        </p:spPr>
        <p:txBody>
          <a:bodyPr lIns="92160" tIns="46080" rIns="92160" bIns="46080" anchor="ctr">
            <a:normAutofit fontScale="90000"/>
          </a:bodyPr>
          <a:lstStyle/>
          <a:p>
            <a:pPr marL="0" indent="0" algn="ct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cs typeface="Times New Roman" pitchFamily="16" charset="0"/>
              </a:rPr>
              <a:t>Why we need concurrency control (cont.)</a:t>
            </a:r>
          </a:p>
        </p:txBody>
      </p:sp>
      <p:sp>
        <p:nvSpPr>
          <p:cNvPr id="20481" name="Rectangle 1"/>
          <p:cNvSpPr>
            <a:spLocks noGrp="1" noChangeArrowheads="1"/>
          </p:cNvSpPr>
          <p:nvPr>
            <p:ph idx="1"/>
          </p:nvPr>
        </p:nvSpPr>
        <p:spPr>
          <a:xfrm>
            <a:off x="457200" y="1143000"/>
            <a:ext cx="7772400" cy="4800600"/>
          </a:xfrm>
          <a:ln/>
        </p:spPr>
        <p:txBody>
          <a:bodyPr lIns="90000" tIns="46800" rIns="90000" bIns="46800" anchor="t"/>
          <a:lstStyle/>
          <a:p>
            <a:pPr marL="342900" indent="-331788" algn="l">
              <a:spcBef>
                <a:spcPts val="7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US" sz="2800" b="1"/>
          </a:p>
          <a:p>
            <a:pPr marL="342900" indent="-331788" algn="l">
              <a:spcBef>
                <a:spcPts val="600"/>
              </a:spcBef>
              <a:buFont typeface="Arial" charset="0"/>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b="1">
                <a:latin typeface="Palatino" charset="0"/>
                <a:cs typeface="Times New Roman" pitchFamily="16" charset="0"/>
              </a:rPr>
              <a:t>The Unrepeatable Read Problem .</a:t>
            </a:r>
            <a:r>
              <a:rPr lang="en-US" sz="2400"/>
              <a:t> </a:t>
            </a:r>
          </a:p>
          <a:p>
            <a:pPr marL="342900" indent="-331788" algn="l">
              <a:spcBef>
                <a:spcPts val="6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a:latin typeface="Palatino" charset="0"/>
                <a:cs typeface="Times New Roman" pitchFamily="16" charset="0"/>
              </a:rPr>
              <a:t>	A transaction T1 may read an item (say, available seats on a flight); later, T1 may read the same item again and get a different value because another transaction T2 has updated the item (reserved seats on the flight) between the two reads by T1</a:t>
            </a:r>
          </a:p>
        </p:txBody>
      </p:sp>
      <p:sp>
        <p:nvSpPr>
          <p:cNvPr id="2" name="Footer Placeholder 1"/>
          <p:cNvSpPr>
            <a:spLocks noGrp="1"/>
          </p:cNvSpPr>
          <p:nvPr>
            <p:ph type="ftr" sz="quarter" idx="11"/>
          </p:nvPr>
        </p:nvSpPr>
        <p:spPr/>
        <p:txBody>
          <a:bodyPr/>
          <a:lstStyle/>
          <a:p>
            <a:r>
              <a:rPr lang="en-US"/>
              <a:t>DEPT OF CSE,AIET,MIJAR</a:t>
            </a:r>
          </a:p>
        </p:txBody>
      </p:sp>
    </p:spTree>
    <p:extLst>
      <p:ext uri="{BB962C8B-B14F-4D97-AF65-F5344CB8AC3E}">
        <p14:creationId xmlns:p14="http://schemas.microsoft.com/office/powerpoint/2010/main" val="210140341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55588" y="53975"/>
            <a:ext cx="8089900" cy="1143000"/>
          </a:xfrm>
          <a:ln/>
        </p:spPr>
        <p:txBody>
          <a:bodyPr lIns="92160" tIns="46080" rIns="92160" bIns="46080" anchor="ctr"/>
          <a:lstStyle/>
          <a:p>
            <a:pPr marL="0" indent="0" algn="ct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cs typeface="Times New Roman" pitchFamily="16" charset="0"/>
              </a:rPr>
              <a:t>Why recovery is needed</a:t>
            </a:r>
          </a:p>
        </p:txBody>
      </p:sp>
      <p:sp>
        <p:nvSpPr>
          <p:cNvPr id="21505" name="Rectangle 1"/>
          <p:cNvSpPr>
            <a:spLocks noGrp="1" noChangeArrowheads="1"/>
          </p:cNvSpPr>
          <p:nvPr>
            <p:ph idx="1"/>
          </p:nvPr>
        </p:nvSpPr>
        <p:spPr>
          <a:xfrm>
            <a:off x="685800" y="1493837"/>
            <a:ext cx="8089900" cy="5059363"/>
          </a:xfrm>
          <a:ln/>
        </p:spPr>
        <p:txBody>
          <a:bodyPr lIns="90000" tIns="46800" rIns="90000" bIns="46800" anchor="t"/>
          <a:lstStyle/>
          <a:p>
            <a:pPr marL="342900" indent="-331788" algn="l">
              <a:lnSpc>
                <a:spcPct val="90000"/>
              </a:lnSpc>
              <a:spcBef>
                <a:spcPts val="6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a:t>Causes of transaction failure:</a:t>
            </a:r>
          </a:p>
          <a:p>
            <a:pPr marL="342900" indent="-331788" algn="l">
              <a:lnSpc>
                <a:spcPct val="90000"/>
              </a:lnSpc>
              <a:spcBef>
                <a:spcPts val="6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000" dirty="0">
                <a:latin typeface="Palatino" charset="0"/>
                <a:cs typeface="Times New Roman" pitchFamily="16" charset="0"/>
              </a:rPr>
              <a:t>1.	</a:t>
            </a:r>
            <a:r>
              <a:rPr lang="en-US" sz="2400" b="1" dirty="0">
                <a:latin typeface="Palatino" charset="0"/>
                <a:cs typeface="Times New Roman" pitchFamily="16" charset="0"/>
              </a:rPr>
              <a:t>A computer failure (system crash):</a:t>
            </a:r>
            <a:r>
              <a:rPr lang="en-US" sz="2000" dirty="0">
                <a:latin typeface="Palatino" charset="0"/>
                <a:cs typeface="Times New Roman" pitchFamily="16" charset="0"/>
              </a:rPr>
              <a:t> </a:t>
            </a:r>
            <a:r>
              <a:rPr lang="en-US" sz="2400" dirty="0">
                <a:latin typeface="Palatino" charset="0"/>
                <a:cs typeface="Times New Roman" pitchFamily="16" charset="0"/>
              </a:rPr>
              <a:t>A hardware or software error occurs during transaction execution. If the hardware crashes, the contents of the computer’s internal main memory may be lost.</a:t>
            </a:r>
          </a:p>
          <a:p>
            <a:pPr marL="342900" indent="-331788" algn="l">
              <a:lnSpc>
                <a:spcPct val="90000"/>
              </a:lnSpc>
              <a:spcBef>
                <a:spcPts val="6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000" dirty="0">
                <a:latin typeface="Palatino" charset="0"/>
                <a:cs typeface="Times New Roman" pitchFamily="16" charset="0"/>
              </a:rPr>
              <a:t>2.	</a:t>
            </a:r>
            <a:r>
              <a:rPr lang="en-US" sz="2400" b="1" dirty="0">
                <a:latin typeface="Palatino" charset="0"/>
                <a:cs typeface="Times New Roman" pitchFamily="16" charset="0"/>
              </a:rPr>
              <a:t>A transaction or system error :</a:t>
            </a:r>
            <a:r>
              <a:rPr lang="en-US" sz="2000" dirty="0">
                <a:latin typeface="Palatino" charset="0"/>
                <a:cs typeface="Times New Roman" pitchFamily="16" charset="0"/>
              </a:rPr>
              <a:t> </a:t>
            </a:r>
            <a:r>
              <a:rPr lang="en-US" sz="2400" dirty="0">
                <a:latin typeface="Palatino" charset="0"/>
                <a:cs typeface="Times New Roman" pitchFamily="16" charset="0"/>
              </a:rPr>
              <a:t>Some operation in the transaction may cause it to fail, such as integer overflow or division by zero. Transaction failure may also occur because of erroneous parameter values or because of a logical programming error. In addition, the user may interrupt the transaction during its execution.</a:t>
            </a:r>
          </a:p>
          <a:p>
            <a:pPr marL="342900" indent="-331788" algn="l">
              <a:lnSpc>
                <a:spcPct val="90000"/>
              </a:lnSpc>
              <a:spcBef>
                <a:spcPts val="600"/>
              </a:spcBef>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dirty="0">
                <a:latin typeface="Palatino" charset="0"/>
                <a:cs typeface="Times New Roman" pitchFamily="16" charset="0"/>
              </a:rPr>
              <a:t> </a:t>
            </a:r>
          </a:p>
        </p:txBody>
      </p:sp>
      <p:sp>
        <p:nvSpPr>
          <p:cNvPr id="2" name="Footer Placeholder 1"/>
          <p:cNvSpPr>
            <a:spLocks noGrp="1"/>
          </p:cNvSpPr>
          <p:nvPr>
            <p:ph type="ftr" sz="quarter" idx="11"/>
          </p:nvPr>
        </p:nvSpPr>
        <p:spPr/>
        <p:txBody>
          <a:bodyPr/>
          <a:lstStyle/>
          <a:p>
            <a:r>
              <a:rPr lang="en-US"/>
              <a:t>DEPT OF CSE,AIET,MIJAR</a:t>
            </a:r>
          </a:p>
        </p:txBody>
      </p:sp>
    </p:spTree>
    <p:extLst>
      <p:ext uri="{BB962C8B-B14F-4D97-AF65-F5344CB8AC3E}">
        <p14:creationId xmlns:p14="http://schemas.microsoft.com/office/powerpoint/2010/main" val="272981284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50838" y="0"/>
            <a:ext cx="8089900" cy="1143000"/>
          </a:xfrm>
          <a:ln/>
        </p:spPr>
        <p:txBody>
          <a:bodyPr lIns="92160" tIns="46080" rIns="92160" bIns="46080" anchor="ctr"/>
          <a:lstStyle/>
          <a:p>
            <a:pPr marL="0" indent="0" algn="ct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cs typeface="Times New Roman" pitchFamily="16" charset="0"/>
              </a:rPr>
              <a:t>Why recovery is needed (cont.)</a:t>
            </a:r>
          </a:p>
        </p:txBody>
      </p:sp>
      <p:sp>
        <p:nvSpPr>
          <p:cNvPr id="22529" name="Rectangle 1"/>
          <p:cNvSpPr>
            <a:spLocks noGrp="1" noChangeArrowheads="1"/>
          </p:cNvSpPr>
          <p:nvPr>
            <p:ph idx="1"/>
          </p:nvPr>
        </p:nvSpPr>
        <p:spPr>
          <a:xfrm>
            <a:off x="228600" y="1141413"/>
            <a:ext cx="8089900" cy="5716587"/>
          </a:xfrm>
          <a:ln/>
        </p:spPr>
        <p:txBody>
          <a:bodyPr lIns="90000" tIns="46800" rIns="90000" bIns="46800" anchor="t"/>
          <a:lstStyle/>
          <a:p>
            <a:pPr marL="533400" indent="-522288" algn="l">
              <a:lnSpc>
                <a:spcPct val="90000"/>
              </a:lnSpc>
              <a:spcBef>
                <a:spcPts val="600"/>
              </a:spcBef>
              <a:buClrTx/>
              <a:buFontTx/>
              <a:buNone/>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b="1"/>
              <a:t> </a:t>
            </a:r>
          </a:p>
          <a:p>
            <a:pPr marL="533400" indent="-522288" algn="l">
              <a:lnSpc>
                <a:spcPct val="90000"/>
              </a:lnSpc>
              <a:spcBef>
                <a:spcPts val="600"/>
              </a:spcBef>
              <a:buClrTx/>
              <a:buFontTx/>
              <a:buNone/>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a:latin typeface="Palatino" charset="0"/>
                <a:cs typeface="Times New Roman" pitchFamily="16" charset="0"/>
              </a:rPr>
              <a:t>    3.</a:t>
            </a:r>
            <a:r>
              <a:rPr lang="en-US" sz="2400" b="1">
                <a:latin typeface="Palatino" charset="0"/>
                <a:cs typeface="Times New Roman" pitchFamily="16" charset="0"/>
              </a:rPr>
              <a:t> Local errors or exception conditions</a:t>
            </a:r>
            <a:r>
              <a:rPr lang="en-US" sz="2400">
                <a:latin typeface="Palatino" charset="0"/>
                <a:cs typeface="Times New Roman" pitchFamily="16" charset="0"/>
              </a:rPr>
              <a:t> detected by the transaction: </a:t>
            </a:r>
          </a:p>
          <a:p>
            <a:pPr marL="533400" indent="-522288" algn="l">
              <a:lnSpc>
                <a:spcPct val="90000"/>
              </a:lnSpc>
              <a:spcBef>
                <a:spcPts val="600"/>
              </a:spcBef>
              <a:buClrTx/>
              <a:buFontTx/>
              <a:buNone/>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a:latin typeface="Palatino" charset="0"/>
                <a:cs typeface="Times New Roman" pitchFamily="16" charset="0"/>
              </a:rPr>
              <a:t>	- certain conditions necessitate cancellation of the transaction. For example, data for the transaction may not be found. A condition, such as insufficient account balance in a banking database, may cause a transaction, such as a fund withdrawal, to be canceled - a programmed abort causes the transaction to fail.</a:t>
            </a:r>
          </a:p>
          <a:p>
            <a:pPr marL="533400" indent="-522288" algn="l">
              <a:lnSpc>
                <a:spcPct val="90000"/>
              </a:lnSpc>
              <a:spcBef>
                <a:spcPts val="600"/>
              </a:spcBef>
              <a:buClrTx/>
              <a:buFontTx/>
              <a:buNone/>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a:latin typeface="Palatino" charset="0"/>
                <a:cs typeface="Times New Roman" pitchFamily="16" charset="0"/>
              </a:rPr>
              <a:t>4.	</a:t>
            </a:r>
            <a:r>
              <a:rPr lang="en-US" sz="2400" b="1">
                <a:latin typeface="Palatino" charset="0"/>
                <a:cs typeface="Times New Roman" pitchFamily="16" charset="0"/>
              </a:rPr>
              <a:t>Concurrency control enforcement:</a:t>
            </a:r>
            <a:r>
              <a:rPr lang="en-US" sz="2400">
                <a:latin typeface="Palatino" charset="0"/>
                <a:cs typeface="Times New Roman" pitchFamily="16" charset="0"/>
              </a:rPr>
              <a:t> The concurrency control method may decide to abort the transaction, to be restarted later, because it violates serializability or because several transactions are in a state of deadlock (see Chapter 22). </a:t>
            </a:r>
          </a:p>
        </p:txBody>
      </p:sp>
      <p:sp>
        <p:nvSpPr>
          <p:cNvPr id="2" name="Footer Placeholder 1"/>
          <p:cNvSpPr>
            <a:spLocks noGrp="1"/>
          </p:cNvSpPr>
          <p:nvPr>
            <p:ph type="ftr" sz="quarter" idx="11"/>
          </p:nvPr>
        </p:nvSpPr>
        <p:spPr/>
        <p:txBody>
          <a:bodyPr/>
          <a:lstStyle/>
          <a:p>
            <a:r>
              <a:rPr lang="en-US"/>
              <a:t>DEPT OF CSE,AIET,MIJAR</a:t>
            </a:r>
          </a:p>
        </p:txBody>
      </p:sp>
    </p:spTree>
    <p:extLst>
      <p:ext uri="{BB962C8B-B14F-4D97-AF65-F5344CB8AC3E}">
        <p14:creationId xmlns:p14="http://schemas.microsoft.com/office/powerpoint/2010/main" val="41748054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228600"/>
            <a:ext cx="8089900" cy="1143000"/>
          </a:xfrm>
          <a:ln/>
        </p:spPr>
        <p:txBody>
          <a:bodyPr lIns="92160" tIns="46080" rIns="92160" bIns="46080" anchor="ctr"/>
          <a:lstStyle/>
          <a:p>
            <a:pPr marL="0" indent="0" algn="ct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cs typeface="Times New Roman" pitchFamily="16" charset="0"/>
              </a:rPr>
              <a:t>Why recovery is needed (cont.)</a:t>
            </a:r>
          </a:p>
        </p:txBody>
      </p:sp>
      <p:sp>
        <p:nvSpPr>
          <p:cNvPr id="23553" name="Rectangle 1"/>
          <p:cNvSpPr>
            <a:spLocks noGrp="1" noChangeArrowheads="1"/>
          </p:cNvSpPr>
          <p:nvPr>
            <p:ph idx="1"/>
          </p:nvPr>
        </p:nvSpPr>
        <p:spPr>
          <a:xfrm>
            <a:off x="368300" y="1371600"/>
            <a:ext cx="8089900" cy="4724400"/>
          </a:xfrm>
          <a:ln/>
        </p:spPr>
        <p:txBody>
          <a:bodyPr lIns="90000" tIns="46800" rIns="90000" bIns="46800" anchor="t"/>
          <a:lstStyle/>
          <a:p>
            <a:pPr marL="609600" indent="-598488" algn="l">
              <a:spcBef>
                <a:spcPts val="700"/>
              </a:spcBef>
              <a:buClrTx/>
              <a:buFontTx/>
              <a:buNone/>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800" b="1" dirty="0"/>
              <a:t> </a:t>
            </a:r>
          </a:p>
          <a:p>
            <a:pPr marL="609600" indent="-598488" algn="l">
              <a:spcBef>
                <a:spcPts val="600"/>
              </a:spcBef>
              <a:buClrTx/>
              <a:buFontTx/>
              <a:buAutoNum type="arabicPeriod" startAt="5"/>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b="1" dirty="0">
                <a:latin typeface="Palatino" charset="0"/>
                <a:cs typeface="Times New Roman" pitchFamily="16" charset="0"/>
              </a:rPr>
              <a:t>Disk failure:</a:t>
            </a:r>
            <a:r>
              <a:rPr lang="en-US" sz="2400" dirty="0">
                <a:latin typeface="Palatino" charset="0"/>
                <a:cs typeface="Times New Roman" pitchFamily="16" charset="0"/>
              </a:rPr>
              <a:t> Some disk blocks may lose their data because of a read or write malfunction or because of a disk read/write head crash. </a:t>
            </a:r>
          </a:p>
          <a:p>
            <a:pPr marL="609600" indent="-598488" algn="l">
              <a:spcBef>
                <a:spcPts val="600"/>
              </a:spcBef>
              <a:buClrTx/>
              <a:buFontTx/>
              <a:buAutoNum type="arabicPeriod" startAt="5"/>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b="1" dirty="0">
                <a:latin typeface="Palatino" charset="0"/>
                <a:cs typeface="Times New Roman" pitchFamily="16" charset="0"/>
              </a:rPr>
              <a:t>Physical problems and catastrophes:</a:t>
            </a:r>
            <a:r>
              <a:rPr lang="en-US" sz="2400" dirty="0">
                <a:latin typeface="Palatino" charset="0"/>
                <a:cs typeface="Times New Roman" pitchFamily="16" charset="0"/>
              </a:rPr>
              <a:t> This refers to an endless list of problems that includes power or air-conditioning failure, fire, theft, sabotage, overwriting disks or tapes by mistake, and mounting of a wrong tape by the operator. </a:t>
            </a:r>
          </a:p>
        </p:txBody>
      </p:sp>
      <p:sp>
        <p:nvSpPr>
          <p:cNvPr id="2" name="Footer Placeholder 1"/>
          <p:cNvSpPr>
            <a:spLocks noGrp="1"/>
          </p:cNvSpPr>
          <p:nvPr>
            <p:ph type="ftr" sz="quarter" idx="11"/>
          </p:nvPr>
        </p:nvSpPr>
        <p:spPr/>
        <p:txBody>
          <a:bodyPr/>
          <a:lstStyle/>
          <a:p>
            <a:r>
              <a:rPr lang="en-US"/>
              <a:t>DEPT OF CSE,AIET,MIJAR</a:t>
            </a:r>
          </a:p>
        </p:txBody>
      </p:sp>
    </p:spTree>
    <p:extLst>
      <p:ext uri="{BB962C8B-B14F-4D97-AF65-F5344CB8AC3E}">
        <p14:creationId xmlns:p14="http://schemas.microsoft.com/office/powerpoint/2010/main" val="244463038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457200" y="204788"/>
            <a:ext cx="7772400" cy="11430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Purpose of Concurrency Control</a:t>
            </a:r>
          </a:p>
        </p:txBody>
      </p:sp>
      <p:sp>
        <p:nvSpPr>
          <p:cNvPr id="7170" name="Rectangle 2"/>
          <p:cNvSpPr>
            <a:spLocks noGrp="1" noChangeArrowheads="1"/>
          </p:cNvSpPr>
          <p:nvPr>
            <p:ph idx="1"/>
          </p:nvPr>
        </p:nvSpPr>
        <p:spPr>
          <a:xfrm>
            <a:off x="0" y="1117599"/>
            <a:ext cx="8377238" cy="4923763"/>
          </a:xfrm>
          <a:ln/>
        </p:spPr>
        <p:txBody>
          <a:bodyPr lIns="90000" tIns="46800" rIns="90000" bIns="46800">
            <a:noAutofit/>
          </a:bodyPr>
          <a:lstStyle/>
          <a:p>
            <a:pPr marL="0" indent="0" algn="just">
              <a:lnSpc>
                <a:spcPct val="90000"/>
              </a:lnSpc>
              <a:spcBef>
                <a:spcPts val="1800"/>
              </a:spcBef>
              <a:spcAft>
                <a:spcPts val="1800"/>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800" b="1" dirty="0">
              <a:latin typeface="Times New Roman" panose="02020603050405020304" pitchFamily="18" charset="0"/>
              <a:cs typeface="Times New Roman" panose="02020603050405020304" pitchFamily="18" charset="0"/>
            </a:endParaRPr>
          </a:p>
          <a:p>
            <a:pPr marL="914400" lvl="2" indent="-342900" algn="just">
              <a:lnSpc>
                <a:spcPct val="90000"/>
              </a:lnSpc>
              <a:buClr>
                <a:srgbClr val="FF0000"/>
              </a:buClr>
              <a:buFont typeface="Times New Roman" pitchFamily="16"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800" dirty="0">
                <a:latin typeface="Times New Roman" panose="02020603050405020304" pitchFamily="18" charset="0"/>
                <a:cs typeface="Times New Roman" panose="02020603050405020304" pitchFamily="18" charset="0"/>
              </a:rPr>
              <a:t>To ensure that the Isolation Property is maintained while allowing transactions to execute concurrently (outcome of concurrent transactions </a:t>
            </a:r>
            <a:r>
              <a:rPr lang="en-US" sz="2800" i="1" dirty="0">
                <a:latin typeface="Times New Roman" panose="02020603050405020304" pitchFamily="18" charset="0"/>
                <a:cs typeface="Times New Roman" panose="02020603050405020304" pitchFamily="18" charset="0"/>
              </a:rPr>
              <a:t>should appear as though they were executed in isolation</a:t>
            </a:r>
            <a:r>
              <a:rPr lang="en-US" sz="2800" dirty="0">
                <a:latin typeface="Times New Roman" panose="02020603050405020304" pitchFamily="18" charset="0"/>
                <a:cs typeface="Times New Roman" panose="02020603050405020304" pitchFamily="18" charset="0"/>
              </a:rPr>
              <a:t>). </a:t>
            </a:r>
          </a:p>
          <a:p>
            <a:pPr marL="914400" lvl="2" indent="-342900" algn="just">
              <a:lnSpc>
                <a:spcPct val="90000"/>
              </a:lnSpc>
              <a:buClr>
                <a:srgbClr val="FF0000"/>
              </a:buClr>
              <a:buFont typeface="Times New Roman" pitchFamily="16"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800" dirty="0">
                <a:latin typeface="Times New Roman" panose="02020603050405020304" pitchFamily="18" charset="0"/>
                <a:cs typeface="Times New Roman" panose="02020603050405020304" pitchFamily="18" charset="0"/>
              </a:rPr>
              <a:t>To preserve database consistency by ensuring that the schedules of executing transactions are serializable.</a:t>
            </a:r>
          </a:p>
          <a:p>
            <a:pPr marL="914400" lvl="2" indent="-342900" algn="just">
              <a:lnSpc>
                <a:spcPct val="90000"/>
              </a:lnSpc>
              <a:buClr>
                <a:srgbClr val="FF0000"/>
              </a:buClr>
              <a:buFont typeface="Times New Roman" pitchFamily="16"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800" dirty="0">
                <a:latin typeface="Times New Roman" panose="02020603050405020304" pitchFamily="18" charset="0"/>
                <a:cs typeface="Times New Roman" panose="02020603050405020304" pitchFamily="18" charset="0"/>
              </a:rPr>
              <a:t>To resolve read-write and write-write conflicts among transactions.</a:t>
            </a:r>
          </a:p>
          <a:p>
            <a:pPr marL="457200" lvl="1" indent="0" algn="just">
              <a:lnSpc>
                <a:spcPct val="90000"/>
              </a:lnSpc>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800" dirty="0">
                <a:latin typeface="Times New Roman" panose="02020603050405020304" pitchFamily="18" charset="0"/>
                <a:cs typeface="Times New Roman" panose="02020603050405020304" pitchFamily="18" charset="0"/>
              </a:rPr>
              <a:t>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0" y="204788"/>
            <a:ext cx="8686800" cy="11430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Concurrency Control Protocols (CCPs)</a:t>
            </a:r>
          </a:p>
        </p:txBody>
      </p:sp>
      <p:sp>
        <p:nvSpPr>
          <p:cNvPr id="8194" name="Rectangle 2"/>
          <p:cNvSpPr>
            <a:spLocks noGrp="1" noChangeArrowheads="1"/>
          </p:cNvSpPr>
          <p:nvPr>
            <p:ph idx="1"/>
          </p:nvPr>
        </p:nvSpPr>
        <p:spPr>
          <a:xfrm>
            <a:off x="1588" y="1108075"/>
            <a:ext cx="8377237" cy="4368800"/>
          </a:xfrm>
          <a:ln/>
        </p:spPr>
        <p:txBody>
          <a:bodyPr lIns="90000" tIns="46800" rIns="90000" bIns="46800">
            <a:noAutofit/>
          </a:bodyPr>
          <a:lstStyle/>
          <a:p>
            <a:pPr marL="0" indent="0">
              <a:lnSpc>
                <a:spcPct val="90000"/>
              </a:lnSpc>
              <a:spcBef>
                <a:spcPts val="1800"/>
              </a:spcBef>
              <a:spcAft>
                <a:spcPts val="1800"/>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800" b="1" dirty="0">
              <a:latin typeface="Times New Roman" panose="02020603050405020304" pitchFamily="18" charset="0"/>
              <a:cs typeface="Times New Roman" panose="02020603050405020304" pitchFamily="18" charset="0"/>
            </a:endParaRPr>
          </a:p>
          <a:p>
            <a:pPr marL="914400" lvl="2" indent="-342900" algn="just">
              <a:lnSpc>
                <a:spcPct val="90000"/>
              </a:lnSpc>
              <a:buClr>
                <a:srgbClr val="FF0000"/>
              </a:buClr>
              <a:buFont typeface="Times New Roman" pitchFamily="16"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800" dirty="0">
                <a:latin typeface="Times New Roman" panose="02020603050405020304" pitchFamily="18" charset="0"/>
                <a:cs typeface="Times New Roman" panose="02020603050405020304" pitchFamily="18" charset="0"/>
              </a:rPr>
              <a:t>A CCP is a set of rules enforced by the DBMS to ensure serializable schedules </a:t>
            </a:r>
          </a:p>
          <a:p>
            <a:pPr marL="914400" lvl="2" indent="-342900" algn="just">
              <a:lnSpc>
                <a:spcPct val="90000"/>
              </a:lnSpc>
              <a:buClr>
                <a:srgbClr val="FF0000"/>
              </a:buClr>
              <a:buFont typeface="Times New Roman" pitchFamily="16"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800" dirty="0">
                <a:latin typeface="Times New Roman" panose="02020603050405020304" pitchFamily="18" charset="0"/>
                <a:cs typeface="Times New Roman" panose="02020603050405020304" pitchFamily="18" charset="0"/>
              </a:rPr>
              <a:t>Also known as CCMs (Concurrency Control Methods)</a:t>
            </a:r>
          </a:p>
          <a:p>
            <a:pPr marL="914400" lvl="2" indent="-342900" algn="just">
              <a:lnSpc>
                <a:spcPct val="90000"/>
              </a:lnSpc>
              <a:buClr>
                <a:srgbClr val="FF0000"/>
              </a:buClr>
              <a:buFont typeface="Times New Roman" pitchFamily="16"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800" dirty="0">
                <a:latin typeface="Times New Roman" panose="02020603050405020304" pitchFamily="18" charset="0"/>
                <a:cs typeface="Times New Roman" panose="02020603050405020304" pitchFamily="18" charset="0"/>
              </a:rPr>
              <a:t>Main protocol known as 2PL (2-phase locking), which is based on </a:t>
            </a:r>
            <a:r>
              <a:rPr lang="en-US" sz="2800" i="1" dirty="0">
                <a:latin typeface="Times New Roman" panose="02020603050405020304" pitchFamily="18" charset="0"/>
                <a:cs typeface="Times New Roman" panose="02020603050405020304" pitchFamily="18" charset="0"/>
              </a:rPr>
              <a:t>locking the data items</a:t>
            </a:r>
          </a:p>
          <a:p>
            <a:pPr marL="914400" lvl="2" indent="-342900" algn="just">
              <a:lnSpc>
                <a:spcPct val="90000"/>
              </a:lnSpc>
              <a:buClr>
                <a:srgbClr val="FF0000"/>
              </a:buClr>
              <a:buFont typeface="Times New Roman" pitchFamily="16"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800" dirty="0">
                <a:latin typeface="Times New Roman" panose="02020603050405020304" pitchFamily="18" charset="0"/>
                <a:cs typeface="Times New Roman" panose="02020603050405020304" pitchFamily="18" charset="0"/>
              </a:rPr>
              <a:t>Other protocols use different techniques</a:t>
            </a:r>
          </a:p>
          <a:p>
            <a:pPr marL="914400" lvl="2" indent="-342900" algn="just">
              <a:lnSpc>
                <a:spcPct val="90000"/>
              </a:lnSpc>
              <a:buClr>
                <a:srgbClr val="FF0000"/>
              </a:buClr>
              <a:buFont typeface="Times New Roman" pitchFamily="16"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800" dirty="0">
                <a:latin typeface="Times New Roman" panose="02020603050405020304" pitchFamily="18" charset="0"/>
                <a:cs typeface="Times New Roman" panose="02020603050405020304" pitchFamily="18" charset="0"/>
              </a:rPr>
              <a:t>We first cover 2PL in some detail, then give an overview of other techniques</a:t>
            </a:r>
          </a:p>
          <a:p>
            <a:pPr marL="457200" lvl="1" indent="0" algn="just">
              <a:lnSpc>
                <a:spcPct val="90000"/>
              </a:lnSpc>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800" dirty="0">
                <a:latin typeface="Times New Roman" panose="02020603050405020304" pitchFamily="18" charset="0"/>
                <a:cs typeface="Times New Roman" panose="02020603050405020304" pitchFamily="18" charset="0"/>
              </a:rPr>
              <a:t>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404813" y="84138"/>
            <a:ext cx="7772400" cy="766762"/>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2PL Concurrency Control Protocol</a:t>
            </a:r>
          </a:p>
        </p:txBody>
      </p:sp>
      <p:sp>
        <p:nvSpPr>
          <p:cNvPr id="9218" name="Rectangle 2"/>
          <p:cNvSpPr>
            <a:spLocks noGrp="1" noChangeArrowheads="1"/>
          </p:cNvSpPr>
          <p:nvPr>
            <p:ph idx="1"/>
          </p:nvPr>
        </p:nvSpPr>
        <p:spPr>
          <a:xfrm>
            <a:off x="228600" y="1524000"/>
            <a:ext cx="8105775" cy="4983162"/>
          </a:xfrm>
          <a:ln/>
        </p:spPr>
        <p:txBody>
          <a:bodyPr lIns="90000" tIns="46800" rIns="90000" bIns="46800">
            <a:normAutofit lnSpcReduction="10000"/>
          </a:bodyPr>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a:cs typeface="Times New Roman" pitchFamily="16" charset="0"/>
              </a:rPr>
              <a:t>Based on each transaction securing a </a:t>
            </a:r>
            <a:r>
              <a:rPr lang="en-US" sz="2400" b="1">
                <a:cs typeface="Times New Roman" pitchFamily="16" charset="0"/>
              </a:rPr>
              <a:t>lock</a:t>
            </a:r>
            <a:r>
              <a:rPr lang="en-US" sz="2400">
                <a:cs typeface="Times New Roman" pitchFamily="16" charset="0"/>
              </a:rPr>
              <a:t> on a data item before using it:</a:t>
            </a:r>
          </a:p>
          <a:p>
            <a:pPr marL="4572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200">
                <a:cs typeface="Times New Roman" pitchFamily="16" charset="0"/>
              </a:rPr>
              <a:t>Locking enforces </a:t>
            </a:r>
            <a:r>
              <a:rPr lang="en-US" sz="2200" b="1">
                <a:cs typeface="Times New Roman" pitchFamily="16" charset="0"/>
              </a:rPr>
              <a:t>mutual exclusion </a:t>
            </a:r>
            <a:r>
              <a:rPr lang="en-US" sz="2200">
                <a:cs typeface="Times New Roman" pitchFamily="16" charset="0"/>
              </a:rPr>
              <a:t>when accessing a data item – simplest kind of lock is a </a:t>
            </a:r>
            <a:r>
              <a:rPr lang="en-US" sz="2200" b="1">
                <a:cs typeface="Times New Roman" pitchFamily="16" charset="0"/>
              </a:rPr>
              <a:t>binary lock, </a:t>
            </a:r>
            <a:r>
              <a:rPr lang="en-US" sz="2200">
                <a:cs typeface="Times New Roman" pitchFamily="16" charset="0"/>
              </a:rPr>
              <a:t> which secures permission to Read or Write a data item for a transaction.</a:t>
            </a:r>
            <a:r>
              <a:rPr lang="en-US" sz="2600">
                <a:cs typeface="Times New Roman" pitchFamily="16" charset="0"/>
              </a:rPr>
              <a:t>  </a:t>
            </a:r>
          </a:p>
          <a:p>
            <a:pPr marL="4572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200">
                <a:cs typeface="Times New Roman" pitchFamily="16" charset="0"/>
              </a:rPr>
              <a:t>Example: If T1 requests Lock(X) operation, the system grants the lock </a:t>
            </a:r>
            <a:r>
              <a:rPr lang="en-US" sz="2200" i="1">
                <a:cs typeface="Times New Roman" pitchFamily="16" charset="0"/>
              </a:rPr>
              <a:t>unless item X is already locked by another transaction</a:t>
            </a:r>
            <a:r>
              <a:rPr lang="en-US" sz="2200">
                <a:cs typeface="Times New Roman" pitchFamily="16" charset="0"/>
              </a:rPr>
              <a:t>. If request is granted, data item X is locked on behalf of the requesting transaction T1.  </a:t>
            </a:r>
          </a:p>
          <a:p>
            <a:pPr marL="4572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4572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200">
                <a:cs typeface="Times New Roman" pitchFamily="16" charset="0"/>
              </a:rPr>
              <a:t>Unlocking operation removes the lock.</a:t>
            </a:r>
          </a:p>
          <a:p>
            <a:pPr marL="4572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200">
                <a:cs typeface="Times New Roman" pitchFamily="16" charset="0"/>
              </a:rPr>
              <a:t>Example: If T1 issues Unlock (X), data item X is made available to all other transactions.</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404813" y="84138"/>
            <a:ext cx="7772400" cy="766762"/>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2PL Concurrency Control Protocol</a:t>
            </a:r>
          </a:p>
        </p:txBody>
      </p:sp>
      <p:sp>
        <p:nvSpPr>
          <p:cNvPr id="10242" name="Rectangle 2"/>
          <p:cNvSpPr>
            <a:spLocks noGrp="1" noChangeArrowheads="1"/>
          </p:cNvSpPr>
          <p:nvPr>
            <p:ph idx="1"/>
          </p:nvPr>
        </p:nvSpPr>
        <p:spPr>
          <a:xfrm>
            <a:off x="0" y="1447800"/>
            <a:ext cx="8105775" cy="5195887"/>
          </a:xfrm>
          <a:ln/>
        </p:spPr>
        <p:txBody>
          <a:bodyPr lIns="90000" tIns="46800" rIns="90000" bIns="46800">
            <a:normAutofit lnSpcReduction="10000"/>
          </a:bodyPr>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4572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200">
                <a:cs typeface="Times New Roman" pitchFamily="16" charset="0"/>
              </a:rPr>
              <a:t>System maintains </a:t>
            </a:r>
            <a:r>
              <a:rPr lang="en-US" sz="2200" b="1">
                <a:cs typeface="Times New Roman" pitchFamily="16" charset="0"/>
              </a:rPr>
              <a:t>lock table </a:t>
            </a:r>
            <a:r>
              <a:rPr lang="en-US" sz="2200">
                <a:cs typeface="Times New Roman" pitchFamily="16" charset="0"/>
              </a:rPr>
              <a:t>to keep track of which items are locked by which transactions  </a:t>
            </a:r>
          </a:p>
          <a:p>
            <a:pPr marL="4572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4572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200">
                <a:cs typeface="Times New Roman" pitchFamily="16" charset="0"/>
              </a:rPr>
              <a:t>Lock(X) and Unlock (X) are hence </a:t>
            </a:r>
            <a:r>
              <a:rPr lang="en-US" sz="2200" b="1">
                <a:cs typeface="Times New Roman" pitchFamily="16" charset="0"/>
              </a:rPr>
              <a:t>system calls </a:t>
            </a:r>
          </a:p>
          <a:p>
            <a:pPr marL="4572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200" b="1">
              <a:cs typeface="Times New Roman" pitchFamily="16" charset="0"/>
            </a:endParaRPr>
          </a:p>
          <a:p>
            <a:pPr marL="4572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200">
                <a:cs typeface="Times New Roman" pitchFamily="16" charset="0"/>
              </a:rPr>
              <a:t>Transactions that request a lock but do not have it granted can be placed on a </a:t>
            </a:r>
            <a:r>
              <a:rPr lang="en-US" sz="2200" b="1">
                <a:cs typeface="Times New Roman" pitchFamily="16" charset="0"/>
              </a:rPr>
              <a:t>waiting queue </a:t>
            </a:r>
            <a:r>
              <a:rPr lang="en-US" sz="2200">
                <a:cs typeface="Times New Roman" pitchFamily="16" charset="0"/>
              </a:rPr>
              <a:t>for the item</a:t>
            </a:r>
          </a:p>
          <a:p>
            <a:pPr marL="4572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200">
              <a:cs typeface="Times New Roman" pitchFamily="16" charset="0"/>
            </a:endParaRPr>
          </a:p>
          <a:p>
            <a:pPr marL="4572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200">
                <a:cs typeface="Times New Roman" pitchFamily="16" charset="0"/>
              </a:rPr>
              <a:t>Transaction T must unlock any items it had locked before T terminates</a:t>
            </a:r>
          </a:p>
          <a:p>
            <a:pPr marL="4572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200">
              <a:cs typeface="Times New Roman" pitchFamily="16" charset="0"/>
            </a:endParaRPr>
          </a:p>
          <a:p>
            <a:pPr marL="4572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200">
                <a:cs typeface="Times New Roman" pitchFamily="16" charset="0"/>
              </a:rPr>
              <a:t>Next slides gives overview of lock and unlock operations</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p:cNvPicPr>
            <a:picLocks noChangeAspect="1" noChangeArrowheads="1"/>
          </p:cNvPicPr>
          <p:nvPr/>
        </p:nvPicPr>
        <p:blipFill>
          <a:blip r:embed="rId3" cstate="print"/>
          <a:srcRect/>
          <a:stretch>
            <a:fillRect/>
          </a:stretch>
        </p:blipFill>
        <p:spPr bwMode="auto">
          <a:xfrm>
            <a:off x="304800" y="1600200"/>
            <a:ext cx="8226425" cy="3286125"/>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4288" y="161925"/>
            <a:ext cx="8672512" cy="1143000"/>
          </a:xfrm>
          <a:ln/>
        </p:spPr>
        <p:txBody>
          <a:bodyPr lIns="92160" tIns="46080" rIns="92160" bIns="46080" anchor="ctr">
            <a:normAutofit fontScale="90000"/>
          </a:bodyPr>
          <a:lstStyle/>
          <a:p>
            <a:pPr marL="0" indent="0" algn="ct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cs typeface="Times New Roman" pitchFamily="16" charset="0"/>
              </a:rPr>
              <a:t>Introduction to Transaction Processing (cont.)</a:t>
            </a:r>
          </a:p>
        </p:txBody>
      </p:sp>
      <p:sp>
        <p:nvSpPr>
          <p:cNvPr id="13313" name="Rectangle 1"/>
          <p:cNvSpPr>
            <a:spLocks noGrp="1" noChangeArrowheads="1"/>
          </p:cNvSpPr>
          <p:nvPr>
            <p:ph idx="1"/>
          </p:nvPr>
        </p:nvSpPr>
        <p:spPr>
          <a:xfrm>
            <a:off x="457200" y="1519238"/>
            <a:ext cx="7772400" cy="4805362"/>
          </a:xfrm>
          <a:ln/>
        </p:spPr>
        <p:txBody>
          <a:bodyPr lIns="90000" tIns="46800" rIns="90000" bIns="46800" anchor="t"/>
          <a:lstStyle/>
          <a:p>
            <a:pPr marL="609600" indent="-598488" algn="l">
              <a:lnSpc>
                <a:spcPct val="90000"/>
              </a:lnSpc>
              <a:spcBef>
                <a:spcPts val="700"/>
              </a:spcBef>
              <a:buClrTx/>
              <a:buFontTx/>
              <a:buNone/>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800" b="1" dirty="0">
                <a:latin typeface="Palatino" charset="0"/>
                <a:cs typeface="Times New Roman" pitchFamily="16" charset="0"/>
              </a:rPr>
              <a:t>READ AND WRITE OPERATIONS (cont.):</a:t>
            </a:r>
          </a:p>
          <a:p>
            <a:pPr marL="609600" indent="-598488" algn="just">
              <a:lnSpc>
                <a:spcPct val="90000"/>
              </a:lnSpc>
              <a:spcBef>
                <a:spcPts val="600"/>
              </a:spcBef>
              <a:buClr>
                <a:srgbClr val="FF0000"/>
              </a:buClr>
              <a:buFont typeface="Wingdings" charset="2"/>
              <a:buChar char=""/>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b="1" dirty="0" err="1">
                <a:latin typeface="Palatino" charset="0"/>
                <a:cs typeface="Times New Roman" pitchFamily="16" charset="0"/>
              </a:rPr>
              <a:t>write_item</a:t>
            </a:r>
            <a:r>
              <a:rPr lang="en-US" sz="2400" b="1" dirty="0">
                <a:latin typeface="Palatino" charset="0"/>
                <a:cs typeface="Times New Roman" pitchFamily="16" charset="0"/>
              </a:rPr>
              <a:t>(X) command includes the following steps:</a:t>
            </a:r>
          </a:p>
          <a:p>
            <a:pPr marL="609600" indent="-598488" algn="just">
              <a:lnSpc>
                <a:spcPct val="90000"/>
              </a:lnSpc>
              <a:spcBef>
                <a:spcPts val="600"/>
              </a:spcBef>
              <a:buClr>
                <a:srgbClr val="FF0000"/>
              </a:buClr>
              <a:buFont typeface="Palatino" charset="0"/>
              <a:buChar char="•"/>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dirty="0">
                <a:latin typeface="Palatino" charset="0"/>
                <a:cs typeface="Times New Roman" pitchFamily="16" charset="0"/>
              </a:rPr>
              <a:t>Find the address of the disk block that contains item X.</a:t>
            </a:r>
          </a:p>
          <a:p>
            <a:pPr marL="609600" indent="-598488" algn="just">
              <a:lnSpc>
                <a:spcPct val="90000"/>
              </a:lnSpc>
              <a:spcBef>
                <a:spcPts val="600"/>
              </a:spcBef>
              <a:buClr>
                <a:srgbClr val="FF0000"/>
              </a:buClr>
              <a:buFont typeface="Palatino" charset="0"/>
              <a:buChar char="•"/>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dirty="0">
                <a:latin typeface="Palatino" charset="0"/>
                <a:cs typeface="Times New Roman" pitchFamily="16" charset="0"/>
              </a:rPr>
              <a:t>Copy that disk block into a buffer in main memory (if it is not already in some main memory buffer).</a:t>
            </a:r>
          </a:p>
          <a:p>
            <a:pPr marL="609600" indent="-598488" algn="just">
              <a:lnSpc>
                <a:spcPct val="90000"/>
              </a:lnSpc>
              <a:spcBef>
                <a:spcPts val="600"/>
              </a:spcBef>
              <a:buClr>
                <a:srgbClr val="FF0000"/>
              </a:buClr>
              <a:buFont typeface="Palatino" charset="0"/>
              <a:buChar char="•"/>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dirty="0">
                <a:latin typeface="Palatino" charset="0"/>
                <a:cs typeface="Times New Roman" pitchFamily="16" charset="0"/>
              </a:rPr>
              <a:t>Copy item X from the program variable named X into its correct location in the buffer.</a:t>
            </a:r>
          </a:p>
          <a:p>
            <a:pPr marL="609600" indent="-598488" algn="just">
              <a:lnSpc>
                <a:spcPct val="90000"/>
              </a:lnSpc>
              <a:spcBef>
                <a:spcPts val="600"/>
              </a:spcBef>
              <a:buClr>
                <a:srgbClr val="FF0000"/>
              </a:buClr>
              <a:buFont typeface="Palatino" charset="0"/>
              <a:buChar char="•"/>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dirty="0">
                <a:latin typeface="Palatino" charset="0"/>
                <a:cs typeface="Times New Roman" pitchFamily="16" charset="0"/>
              </a:rPr>
              <a:t>Store the updated block from the buffer back to disk (either immediately or at some later point in time).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0" y="0"/>
            <a:ext cx="8686800"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2PL Concurrency Control (cont.)</a:t>
            </a:r>
          </a:p>
        </p:txBody>
      </p:sp>
      <p:sp>
        <p:nvSpPr>
          <p:cNvPr id="12290" name="Rectangle 2"/>
          <p:cNvSpPr>
            <a:spLocks noGrp="1" noChangeArrowheads="1"/>
          </p:cNvSpPr>
          <p:nvPr>
            <p:ph type="body" sz="half" idx="1"/>
          </p:nvPr>
        </p:nvSpPr>
        <p:spPr>
          <a:xfrm>
            <a:off x="457200" y="1066801"/>
            <a:ext cx="7772400" cy="5638800"/>
          </a:xfrm>
          <a:ln/>
        </p:spPr>
        <p:txBody>
          <a:bodyPr lIns="90000" tIns="46800" rIns="90000" bIns="46800">
            <a:normAutofit/>
          </a:bodyPr>
          <a:lstStyle/>
          <a:p>
            <a:pPr marL="228600" indent="-214313">
              <a:lnSpc>
                <a:spcPct val="90000"/>
              </a:lnSpc>
              <a:spcBef>
                <a:spcPts val="1250"/>
              </a:spcBef>
              <a:buClrTx/>
              <a:buFontTx/>
              <a:buNone/>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sz="2000" b="1" dirty="0"/>
              <a:t>Locking for database items:</a:t>
            </a:r>
            <a:r>
              <a:rPr lang="en-US" sz="2000" dirty="0"/>
              <a:t> </a:t>
            </a:r>
          </a:p>
          <a:p>
            <a:pPr marL="228600" indent="-214313" algn="just">
              <a:lnSpc>
                <a:spcPct val="90000"/>
              </a:lnSpc>
              <a:spcBef>
                <a:spcPts val="1250"/>
              </a:spcBef>
              <a:buClrTx/>
              <a:buFontTx/>
              <a:buNone/>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sz="2000" dirty="0"/>
              <a:t>	For database purposes, </a:t>
            </a:r>
            <a:r>
              <a:rPr lang="en-US" sz="2000" i="1" dirty="0"/>
              <a:t>binary locks are not sufficient</a:t>
            </a:r>
            <a:r>
              <a:rPr lang="en-US" sz="2000" dirty="0"/>
              <a:t>:</a:t>
            </a:r>
          </a:p>
          <a:p>
            <a:pPr marL="728663" lvl="1" indent="-271463" algn="just">
              <a:buClr>
                <a:srgbClr val="FF0000"/>
              </a:buClr>
              <a:buFont typeface="Times New Roman" pitchFamily="16" charset="0"/>
              <a:buChar char="–"/>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sz="2000" dirty="0"/>
              <a:t>Two locks modes are needed (a) </a:t>
            </a:r>
            <a:r>
              <a:rPr lang="en-US" sz="2000" b="1" dirty="0"/>
              <a:t>shared lock</a:t>
            </a:r>
            <a:r>
              <a:rPr lang="en-US" sz="2000" dirty="0"/>
              <a:t> (read lock) and (b) </a:t>
            </a:r>
            <a:r>
              <a:rPr lang="en-US" sz="2000" b="1" dirty="0"/>
              <a:t>exclusive lock</a:t>
            </a:r>
            <a:r>
              <a:rPr lang="en-US" sz="2000" dirty="0"/>
              <a:t> (write lock).</a:t>
            </a:r>
          </a:p>
          <a:p>
            <a:pPr marL="728663" lvl="1" indent="-271463" algn="just">
              <a:lnSpc>
                <a:spcPct val="90000"/>
              </a:lnSpc>
              <a:spcBef>
                <a:spcPts val="1250"/>
              </a:spcBef>
              <a:buClrTx/>
              <a:buFontTx/>
              <a:buNone/>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sz="2000" b="1" dirty="0"/>
              <a:t>Shared mode:  </a:t>
            </a:r>
            <a:r>
              <a:rPr lang="en-US" sz="2000" dirty="0"/>
              <a:t>Read lock (X).  Several transactions can hold shared lock on X (because read operations are not conflicting).</a:t>
            </a:r>
          </a:p>
          <a:p>
            <a:pPr marL="728663" lvl="1" indent="-271463" algn="just">
              <a:lnSpc>
                <a:spcPct val="90000"/>
              </a:lnSpc>
              <a:spcBef>
                <a:spcPts val="1250"/>
              </a:spcBef>
              <a:buClrTx/>
              <a:buFontTx/>
              <a:buNone/>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sz="2000" b="1" dirty="0"/>
              <a:t>Exclusive mode: </a:t>
            </a:r>
            <a:r>
              <a:rPr lang="en-US" sz="2000" dirty="0"/>
              <a:t>Write lock (X).  Only one write lock on X can exist at any time on an item X. (No read or write locks on X by other transactions can exist).</a:t>
            </a:r>
          </a:p>
          <a:p>
            <a:pPr marL="728663" lvl="1" indent="-271463" algn="ctr">
              <a:lnSpc>
                <a:spcPct val="90000"/>
              </a:lnSpc>
              <a:spcBef>
                <a:spcPts val="750"/>
              </a:spcBef>
              <a:buClrTx/>
              <a:buFontTx/>
              <a:buNone/>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sz="2000" b="1" dirty="0"/>
              <a:t>                                                  Conflict matrix</a:t>
            </a:r>
          </a:p>
        </p:txBody>
      </p:sp>
      <p:graphicFrame>
        <p:nvGraphicFramePr>
          <p:cNvPr id="12291" name="Object 3"/>
          <p:cNvGraphicFramePr>
            <a:graphicFrameLocks noChangeAspect="1"/>
          </p:cNvGraphicFramePr>
          <p:nvPr/>
        </p:nvGraphicFramePr>
        <p:xfrm>
          <a:off x="5638800" y="4800600"/>
          <a:ext cx="1717675" cy="1755775"/>
        </p:xfrm>
        <a:graphic>
          <a:graphicData uri="http://schemas.openxmlformats.org/presentationml/2006/ole">
            <mc:AlternateContent xmlns:mc="http://schemas.openxmlformats.org/markup-compatibility/2006">
              <mc:Choice xmlns:v="urn:schemas-microsoft-com:vml" Requires="v">
                <p:oleObj r:id="rId3" imgW="1717560" imgH="1755720" progId="">
                  <p:embed/>
                </p:oleObj>
              </mc:Choice>
              <mc:Fallback>
                <p:oleObj r:id="rId3" imgW="1717560" imgH="175572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4800600"/>
                        <a:ext cx="1717675" cy="1755775"/>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0" y="0"/>
            <a:ext cx="8686800"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2PL Concurrency Control (cont.)</a:t>
            </a:r>
          </a:p>
        </p:txBody>
      </p:sp>
      <p:sp>
        <p:nvSpPr>
          <p:cNvPr id="13314" name="Rectangle 2"/>
          <p:cNvSpPr>
            <a:spLocks noGrp="1" noChangeArrowheads="1"/>
          </p:cNvSpPr>
          <p:nvPr>
            <p:ph type="body" sz="half" idx="1"/>
          </p:nvPr>
        </p:nvSpPr>
        <p:spPr>
          <a:xfrm>
            <a:off x="457200" y="1593850"/>
            <a:ext cx="7772400" cy="5111750"/>
          </a:xfrm>
          <a:ln/>
        </p:spPr>
        <p:txBody>
          <a:bodyPr lIns="90000" tIns="46800" rIns="90000" bIns="46800"/>
          <a:lstStyle/>
          <a:p>
            <a:pPr marL="228600" indent="-214313">
              <a:lnSpc>
                <a:spcPct val="90000"/>
              </a:lnSpc>
              <a:spcBef>
                <a:spcPts val="1250"/>
              </a:spcBef>
              <a:buClrTx/>
              <a:buFontTx/>
              <a:buNone/>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sz="2000"/>
              <a:t> </a:t>
            </a:r>
          </a:p>
          <a:p>
            <a:pPr marL="228600" indent="-214313">
              <a:lnSpc>
                <a:spcPct val="90000"/>
              </a:lnSpc>
              <a:spcBef>
                <a:spcPts val="1250"/>
              </a:spcBef>
              <a:buClrTx/>
              <a:buFontTx/>
              <a:buNone/>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sz="2000"/>
              <a:t>	Three operations are now needed:</a:t>
            </a:r>
          </a:p>
          <a:p>
            <a:pPr marL="728663" lvl="1" indent="-271463">
              <a:buClr>
                <a:srgbClr val="FF0000"/>
              </a:buClr>
              <a:buFont typeface="Times New Roman" pitchFamily="16" charset="0"/>
              <a:buChar char="–"/>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sz="2000"/>
              <a:t>read_lock(X): transaction T requests a read (shared) lock on item X</a:t>
            </a:r>
          </a:p>
          <a:p>
            <a:pPr marL="728663" lvl="1" indent="-271463">
              <a:buClr>
                <a:srgbClr val="FF0000"/>
              </a:buClr>
              <a:buFont typeface="Times New Roman" pitchFamily="16" charset="0"/>
              <a:buChar char="–"/>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sz="2000"/>
              <a:t>write_lock(X): transaction T requests a write (exclusive) lock on item X</a:t>
            </a:r>
          </a:p>
          <a:p>
            <a:pPr marL="728663" lvl="1" indent="-271463">
              <a:buClr>
                <a:srgbClr val="FF0000"/>
              </a:buClr>
              <a:buFont typeface="Times New Roman" pitchFamily="16" charset="0"/>
              <a:buChar char="–"/>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sz="2000"/>
              <a:t>unlock(X): transaction T unlocks an item that it holds a lock on (shared or exclusive)</a:t>
            </a:r>
          </a:p>
          <a:p>
            <a:pPr marL="728663" lvl="1" indent="-271463" algn="just">
              <a:lnSpc>
                <a:spcPct val="90000"/>
              </a:lnSpc>
              <a:spcBef>
                <a:spcPts val="1250"/>
              </a:spcBef>
              <a:buClrTx/>
              <a:buFontTx/>
              <a:buNone/>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sz="2000"/>
              <a:t>Transaction can be blocked (forced to wait) if the item is held by other transactions </a:t>
            </a:r>
            <a:r>
              <a:rPr lang="en-US" sz="2000" b="1"/>
              <a:t>in conflicting lock mode</a:t>
            </a:r>
          </a:p>
          <a:p>
            <a:pPr marL="728663" lvl="1" indent="-271463" algn="just">
              <a:lnSpc>
                <a:spcPct val="90000"/>
              </a:lnSpc>
              <a:spcBef>
                <a:spcPts val="1250"/>
              </a:spcBef>
              <a:buClrTx/>
              <a:buFontTx/>
              <a:buNone/>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sz="2000"/>
              <a:t>Conflicts are write-write or read-write (read-read is not conflicting)</a:t>
            </a:r>
          </a:p>
          <a:p>
            <a:pPr marL="728663" lvl="1" indent="-271463" algn="just">
              <a:lnSpc>
                <a:spcPct val="90000"/>
              </a:lnSpc>
              <a:spcBef>
                <a:spcPts val="1250"/>
              </a:spcBef>
              <a:buClrTx/>
              <a:buFontTx/>
              <a:buNone/>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sz="2000"/>
              <a:t>Next slide gives outline of these three operations</a:t>
            </a:r>
          </a:p>
          <a:p>
            <a:pPr marL="728663" lvl="1" indent="-271463" algn="ctr">
              <a:lnSpc>
                <a:spcPct val="90000"/>
              </a:lnSpc>
              <a:spcBef>
                <a:spcPts val="750"/>
              </a:spcBef>
              <a:buClrTx/>
              <a:buFontTx/>
              <a:buNone/>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endParaRPr lang="en-US" sz="200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3"/>
          <a:srcRect/>
          <a:stretch>
            <a:fillRect/>
          </a:stretch>
        </p:blipFill>
        <p:spPr bwMode="auto">
          <a:xfrm>
            <a:off x="914400" y="1676400"/>
            <a:ext cx="7086600" cy="494665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0"/>
            <a:ext cx="8686800"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2PL Concurrency Control (cont.)</a:t>
            </a:r>
          </a:p>
        </p:txBody>
      </p:sp>
      <p:sp>
        <p:nvSpPr>
          <p:cNvPr id="15362" name="Rectangle 2"/>
          <p:cNvSpPr>
            <a:spLocks noGrp="1" noChangeArrowheads="1"/>
          </p:cNvSpPr>
          <p:nvPr>
            <p:ph type="body" sz="half" idx="1"/>
          </p:nvPr>
        </p:nvSpPr>
        <p:spPr>
          <a:xfrm>
            <a:off x="152400" y="1600200"/>
            <a:ext cx="8416925" cy="4114800"/>
          </a:xfrm>
          <a:ln/>
        </p:spPr>
        <p:txBody>
          <a:bodyPr lIns="90000" tIns="46800" rIns="90000" bIns="46800"/>
          <a:lstStyle/>
          <a:p>
            <a:pPr marL="571500" indent="-557213">
              <a:spcBef>
                <a:spcPts val="600"/>
              </a:spcBef>
              <a:buClrTx/>
              <a:buFontTx/>
              <a:buNone/>
              <a:tabLst>
                <a:tab pos="571500" algn="l"/>
                <a:tab pos="684213" algn="l"/>
                <a:tab pos="1141413" algn="l"/>
                <a:tab pos="1598613" algn="l"/>
                <a:tab pos="2055813" algn="l"/>
                <a:tab pos="2513013" algn="l"/>
                <a:tab pos="2970213" algn="l"/>
                <a:tab pos="3427413" algn="l"/>
                <a:tab pos="3884613" algn="l"/>
                <a:tab pos="4341813" algn="l"/>
                <a:tab pos="4799013" algn="l"/>
                <a:tab pos="5256213" algn="l"/>
                <a:tab pos="5713413" algn="l"/>
                <a:tab pos="6170613" algn="l"/>
                <a:tab pos="6627813" algn="l"/>
                <a:tab pos="7085013" algn="l"/>
                <a:tab pos="7542213" algn="l"/>
                <a:tab pos="7999413" algn="l"/>
                <a:tab pos="8456613" algn="l"/>
                <a:tab pos="8913813" algn="l"/>
                <a:tab pos="9371013" algn="l"/>
              </a:tabLst>
            </a:pPr>
            <a:r>
              <a:rPr lang="en-US" sz="2400" b="1">
                <a:cs typeface="Times New Roman" pitchFamily="16" charset="0"/>
              </a:rPr>
              <a:t>Two-Phase Locking Techniques: E</a:t>
            </a:r>
            <a:r>
              <a:rPr lang="en-US" sz="2400" b="1"/>
              <a:t>ssential components</a:t>
            </a:r>
          </a:p>
          <a:p>
            <a:pPr marL="685800" lvl="1" indent="0" algn="just">
              <a:spcBef>
                <a:spcPts val="600"/>
              </a:spcBef>
              <a:buClrTx/>
              <a:buFontTx/>
              <a:buNone/>
              <a:tabLst>
                <a:tab pos="571500" algn="l"/>
                <a:tab pos="684213" algn="l"/>
                <a:tab pos="1141413" algn="l"/>
                <a:tab pos="1598613" algn="l"/>
                <a:tab pos="2055813" algn="l"/>
                <a:tab pos="2513013" algn="l"/>
                <a:tab pos="2970213" algn="l"/>
                <a:tab pos="3427413" algn="l"/>
                <a:tab pos="3884613" algn="l"/>
                <a:tab pos="4341813" algn="l"/>
                <a:tab pos="4799013" algn="l"/>
                <a:tab pos="5256213" algn="l"/>
                <a:tab pos="5713413" algn="l"/>
                <a:tab pos="6170613" algn="l"/>
                <a:tab pos="6627813" algn="l"/>
                <a:tab pos="7085013" algn="l"/>
                <a:tab pos="7542213" algn="l"/>
                <a:tab pos="7999413" algn="l"/>
                <a:tab pos="8456613" algn="l"/>
                <a:tab pos="8913813" algn="l"/>
                <a:tab pos="9371013" algn="l"/>
              </a:tabLst>
            </a:pPr>
            <a:r>
              <a:rPr lang="en-US" sz="2400" b="1">
                <a:cs typeface="Times New Roman" pitchFamily="16" charset="0"/>
              </a:rPr>
              <a:t>Lock Manager:</a:t>
            </a:r>
            <a:r>
              <a:rPr lang="en-US" sz="2400">
                <a:cs typeface="Times New Roman" pitchFamily="16" charset="0"/>
              </a:rPr>
              <a:t> Subsystem of DBMS that manages locks on data items.</a:t>
            </a:r>
          </a:p>
          <a:p>
            <a:pPr marL="685800" lvl="1" indent="0" algn="just">
              <a:spcBef>
                <a:spcPts val="600"/>
              </a:spcBef>
              <a:buClrTx/>
              <a:buFontTx/>
              <a:buNone/>
              <a:tabLst>
                <a:tab pos="571500" algn="l"/>
                <a:tab pos="684213" algn="l"/>
                <a:tab pos="1141413" algn="l"/>
                <a:tab pos="1598613" algn="l"/>
                <a:tab pos="2055813" algn="l"/>
                <a:tab pos="2513013" algn="l"/>
                <a:tab pos="2970213" algn="l"/>
                <a:tab pos="3427413" algn="l"/>
                <a:tab pos="3884613" algn="l"/>
                <a:tab pos="4341813" algn="l"/>
                <a:tab pos="4799013" algn="l"/>
                <a:tab pos="5256213" algn="l"/>
                <a:tab pos="5713413" algn="l"/>
                <a:tab pos="6170613" algn="l"/>
                <a:tab pos="6627813" algn="l"/>
                <a:tab pos="7085013" algn="l"/>
                <a:tab pos="7542213" algn="l"/>
                <a:tab pos="7999413" algn="l"/>
                <a:tab pos="8456613" algn="l"/>
                <a:tab pos="8913813" algn="l"/>
                <a:tab pos="9371013" algn="l"/>
              </a:tabLst>
            </a:pPr>
            <a:r>
              <a:rPr lang="en-US" sz="2400" b="1">
                <a:cs typeface="Times New Roman" pitchFamily="16" charset="0"/>
              </a:rPr>
              <a:t>Lock table:</a:t>
            </a:r>
            <a:r>
              <a:rPr lang="en-US" sz="2400">
                <a:cs typeface="Times New Roman" pitchFamily="16" charset="0"/>
              </a:rPr>
              <a:t> Lock manager uses it to store information about </a:t>
            </a:r>
            <a:r>
              <a:rPr lang="en-US" sz="2400" i="1">
                <a:cs typeface="Times New Roman" pitchFamily="16" charset="0"/>
              </a:rPr>
              <a:t>locked data items</a:t>
            </a:r>
            <a:r>
              <a:rPr lang="en-US" sz="2400">
                <a:cs typeface="Times New Roman" pitchFamily="16" charset="0"/>
              </a:rPr>
              <a:t>, such as: data item id, transaction id, lock mode, list of waiting transaction ids, etc. One simple way to implement a lock table is through linked list (shown). Alternatively, a </a:t>
            </a:r>
            <a:r>
              <a:rPr lang="en-US" sz="2400" b="1">
                <a:cs typeface="Times New Roman" pitchFamily="16" charset="0"/>
              </a:rPr>
              <a:t>hash table</a:t>
            </a:r>
            <a:r>
              <a:rPr lang="en-US" sz="2400">
                <a:cs typeface="Times New Roman" pitchFamily="16" charset="0"/>
              </a:rPr>
              <a:t> with item id as hash key can be used.</a:t>
            </a:r>
          </a:p>
        </p:txBody>
      </p:sp>
      <p:graphicFrame>
        <p:nvGraphicFramePr>
          <p:cNvPr id="15363" name="Object 3"/>
          <p:cNvGraphicFramePr>
            <a:graphicFrameLocks noChangeAspect="1"/>
          </p:cNvGraphicFramePr>
          <p:nvPr/>
        </p:nvGraphicFramePr>
        <p:xfrm>
          <a:off x="1447800" y="5257800"/>
          <a:ext cx="6653213" cy="720725"/>
        </p:xfrm>
        <a:graphic>
          <a:graphicData uri="http://schemas.openxmlformats.org/presentationml/2006/ole">
            <mc:AlternateContent xmlns:mc="http://schemas.openxmlformats.org/markup-compatibility/2006">
              <mc:Choice xmlns:v="urn:schemas-microsoft-com:vml" Requires="v">
                <p:oleObj r:id="rId3" imgW="5879880" imgH="636480" progId="">
                  <p:embed/>
                </p:oleObj>
              </mc:Choice>
              <mc:Fallback>
                <p:oleObj r:id="rId3" imgW="5879880" imgH="63648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5257800"/>
                        <a:ext cx="6653213" cy="720725"/>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0" y="0"/>
            <a:ext cx="8686800"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2PL Concurrency Control (cont.)</a:t>
            </a:r>
          </a:p>
        </p:txBody>
      </p:sp>
      <p:sp>
        <p:nvSpPr>
          <p:cNvPr id="16386" name="Rectangle 2"/>
          <p:cNvSpPr>
            <a:spLocks noGrp="1" noChangeArrowheads="1"/>
          </p:cNvSpPr>
          <p:nvPr>
            <p:ph type="body" sz="half" idx="1"/>
          </p:nvPr>
        </p:nvSpPr>
        <p:spPr>
          <a:xfrm>
            <a:off x="457200" y="914400"/>
            <a:ext cx="7772400" cy="1343025"/>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b="1">
                <a:cs typeface="Times New Roman" pitchFamily="16" charset="0"/>
              </a:rPr>
              <a:t>Rules for locking:</a:t>
            </a:r>
          </a:p>
          <a:p>
            <a:pPr marL="685800" lvl="1"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p:txBody>
      </p:sp>
      <p:sp>
        <p:nvSpPr>
          <p:cNvPr id="16387" name="Rectangle 3"/>
          <p:cNvSpPr>
            <a:spLocks noChangeArrowheads="1"/>
          </p:cNvSpPr>
          <p:nvPr/>
        </p:nvSpPr>
        <p:spPr bwMode="auto">
          <a:xfrm>
            <a:off x="685800" y="2100263"/>
            <a:ext cx="6864350" cy="3386137"/>
          </a:xfrm>
          <a:prstGeom prst="rect">
            <a:avLst/>
          </a:prstGeom>
          <a:noFill/>
          <a:ln w="9525">
            <a:noFill/>
            <a:round/>
            <a:headEnd/>
            <a:tailEnd/>
          </a:ln>
          <a:effectLst/>
        </p:spPr>
        <p:txBody>
          <a:bodyPr lIns="90000" tIns="46800" rIns="90000" bIns="46800">
            <a:spAutoFit/>
          </a:bodyPr>
          <a:lstStyle/>
          <a:p>
            <a:pPr marL="328613" indent="-328613">
              <a:buFont typeface="Times New Roman" pitchFamily="16" charset="0"/>
              <a:buChar char="•"/>
              <a:tabLst>
                <a:tab pos="328613" algn="l"/>
                <a:tab pos="785813" algn="l"/>
                <a:tab pos="1243013" algn="l"/>
                <a:tab pos="1700213" algn="l"/>
                <a:tab pos="2157413" algn="l"/>
                <a:tab pos="2614613" algn="l"/>
                <a:tab pos="3071813" algn="l"/>
                <a:tab pos="3529013" algn="l"/>
                <a:tab pos="3986213" algn="l"/>
                <a:tab pos="4443413" algn="l"/>
                <a:tab pos="4900613" algn="l"/>
                <a:tab pos="5357813" algn="l"/>
                <a:tab pos="5815013" algn="l"/>
                <a:tab pos="6272213" algn="l"/>
                <a:tab pos="6729413" algn="l"/>
                <a:tab pos="7186613" algn="l"/>
                <a:tab pos="7643813" algn="l"/>
                <a:tab pos="8101013" algn="l"/>
                <a:tab pos="8558213" algn="l"/>
                <a:tab pos="9015413" algn="l"/>
                <a:tab pos="9472613" algn="l"/>
              </a:tabLst>
            </a:pPr>
            <a:r>
              <a:rPr lang="en-US" sz="2400">
                <a:solidFill>
                  <a:srgbClr val="000000"/>
                </a:solidFill>
              </a:rPr>
              <a:t>Transaction must request appropriate lock on a data item X before it reads or writes X.</a:t>
            </a:r>
          </a:p>
          <a:p>
            <a:pPr marL="328613" indent="-328613">
              <a:buFont typeface="Times New Roman" pitchFamily="16" charset="0"/>
              <a:buChar char="•"/>
              <a:tabLst>
                <a:tab pos="328613" algn="l"/>
                <a:tab pos="785813" algn="l"/>
                <a:tab pos="1243013" algn="l"/>
                <a:tab pos="1700213" algn="l"/>
                <a:tab pos="2157413" algn="l"/>
                <a:tab pos="2614613" algn="l"/>
                <a:tab pos="3071813" algn="l"/>
                <a:tab pos="3529013" algn="l"/>
                <a:tab pos="3986213" algn="l"/>
                <a:tab pos="4443413" algn="l"/>
                <a:tab pos="4900613" algn="l"/>
                <a:tab pos="5357813" algn="l"/>
                <a:tab pos="5815013" algn="l"/>
                <a:tab pos="6272213" algn="l"/>
                <a:tab pos="6729413" algn="l"/>
                <a:tab pos="7186613" algn="l"/>
                <a:tab pos="7643813" algn="l"/>
                <a:tab pos="8101013" algn="l"/>
                <a:tab pos="8558213" algn="l"/>
                <a:tab pos="9015413" algn="l"/>
                <a:tab pos="9472613" algn="l"/>
              </a:tabLst>
            </a:pPr>
            <a:r>
              <a:rPr lang="en-US" sz="2400">
                <a:solidFill>
                  <a:srgbClr val="000000"/>
                </a:solidFill>
              </a:rPr>
              <a:t>If T holds a write (exclusive) lock on X, it can both read and write X.</a:t>
            </a:r>
          </a:p>
          <a:p>
            <a:pPr marL="328613" indent="-328613">
              <a:buFont typeface="Times New Roman" pitchFamily="16" charset="0"/>
              <a:buChar char="•"/>
              <a:tabLst>
                <a:tab pos="328613" algn="l"/>
                <a:tab pos="785813" algn="l"/>
                <a:tab pos="1243013" algn="l"/>
                <a:tab pos="1700213" algn="l"/>
                <a:tab pos="2157413" algn="l"/>
                <a:tab pos="2614613" algn="l"/>
                <a:tab pos="3071813" algn="l"/>
                <a:tab pos="3529013" algn="l"/>
                <a:tab pos="3986213" algn="l"/>
                <a:tab pos="4443413" algn="l"/>
                <a:tab pos="4900613" algn="l"/>
                <a:tab pos="5357813" algn="l"/>
                <a:tab pos="5815013" algn="l"/>
                <a:tab pos="6272213" algn="l"/>
                <a:tab pos="6729413" algn="l"/>
                <a:tab pos="7186613" algn="l"/>
                <a:tab pos="7643813" algn="l"/>
                <a:tab pos="8101013" algn="l"/>
                <a:tab pos="8558213" algn="l"/>
                <a:tab pos="9015413" algn="l"/>
                <a:tab pos="9472613" algn="l"/>
              </a:tabLst>
            </a:pPr>
            <a:r>
              <a:rPr lang="en-US" sz="2400">
                <a:solidFill>
                  <a:srgbClr val="000000"/>
                </a:solidFill>
              </a:rPr>
              <a:t>If T holds a read lock on X, it can only read X.</a:t>
            </a:r>
          </a:p>
          <a:p>
            <a:pPr marL="328613" indent="-328613">
              <a:buFont typeface="Times New Roman" pitchFamily="16" charset="0"/>
              <a:buChar char="•"/>
              <a:tabLst>
                <a:tab pos="328613" algn="l"/>
                <a:tab pos="785813" algn="l"/>
                <a:tab pos="1243013" algn="l"/>
                <a:tab pos="1700213" algn="l"/>
                <a:tab pos="2157413" algn="l"/>
                <a:tab pos="2614613" algn="l"/>
                <a:tab pos="3071813" algn="l"/>
                <a:tab pos="3529013" algn="l"/>
                <a:tab pos="3986213" algn="l"/>
                <a:tab pos="4443413" algn="l"/>
                <a:tab pos="4900613" algn="l"/>
                <a:tab pos="5357813" algn="l"/>
                <a:tab pos="5815013" algn="l"/>
                <a:tab pos="6272213" algn="l"/>
                <a:tab pos="6729413" algn="l"/>
                <a:tab pos="7186613" algn="l"/>
                <a:tab pos="7643813" algn="l"/>
                <a:tab pos="8101013" algn="l"/>
                <a:tab pos="8558213" algn="l"/>
                <a:tab pos="9015413" algn="l"/>
                <a:tab pos="9472613" algn="l"/>
              </a:tabLst>
            </a:pPr>
            <a:r>
              <a:rPr lang="en-US" sz="2400">
                <a:solidFill>
                  <a:srgbClr val="000000"/>
                </a:solidFill>
              </a:rPr>
              <a:t>T must unlock all items that it holds before terminating</a:t>
            </a:r>
          </a:p>
          <a:p>
            <a:pPr marL="328613" indent="-328613">
              <a:buFont typeface="Times New Roman" pitchFamily="16" charset="0"/>
              <a:buChar char="•"/>
              <a:tabLst>
                <a:tab pos="328613" algn="l"/>
                <a:tab pos="785813" algn="l"/>
                <a:tab pos="1243013" algn="l"/>
                <a:tab pos="1700213" algn="l"/>
                <a:tab pos="2157413" algn="l"/>
                <a:tab pos="2614613" algn="l"/>
                <a:tab pos="3071813" algn="l"/>
                <a:tab pos="3529013" algn="l"/>
                <a:tab pos="3986213" algn="l"/>
                <a:tab pos="4443413" algn="l"/>
                <a:tab pos="4900613" algn="l"/>
                <a:tab pos="5357813" algn="l"/>
                <a:tab pos="5815013" algn="l"/>
                <a:tab pos="6272213" algn="l"/>
                <a:tab pos="6729413" algn="l"/>
                <a:tab pos="7186613" algn="l"/>
                <a:tab pos="7643813" algn="l"/>
                <a:tab pos="8101013" algn="l"/>
                <a:tab pos="8558213" algn="l"/>
                <a:tab pos="9015413" algn="l"/>
                <a:tab pos="9472613" algn="l"/>
              </a:tabLst>
            </a:pPr>
            <a:r>
              <a:rPr lang="en-US" sz="2400">
                <a:solidFill>
                  <a:srgbClr val="000000"/>
                </a:solidFill>
              </a:rPr>
              <a:t>(also T cannot unlock X unless it holds a lock on X).</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0" y="0"/>
            <a:ext cx="8686800"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2PL Concurrency Control (cont.)</a:t>
            </a:r>
          </a:p>
        </p:txBody>
      </p:sp>
      <p:sp>
        <p:nvSpPr>
          <p:cNvPr id="17410" name="Rectangle 2"/>
          <p:cNvSpPr>
            <a:spLocks noGrp="1" noChangeArrowheads="1"/>
          </p:cNvSpPr>
          <p:nvPr>
            <p:ph type="body" sz="half" idx="1"/>
          </p:nvPr>
        </p:nvSpPr>
        <p:spPr>
          <a:xfrm>
            <a:off x="381000" y="1752600"/>
            <a:ext cx="8521700" cy="3771900"/>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p:txBody>
      </p:sp>
      <p:sp>
        <p:nvSpPr>
          <p:cNvPr id="17411" name="Rectangle 3"/>
          <p:cNvSpPr>
            <a:spLocks noChangeArrowheads="1"/>
          </p:cNvSpPr>
          <p:nvPr/>
        </p:nvSpPr>
        <p:spPr bwMode="auto">
          <a:xfrm>
            <a:off x="0" y="1600200"/>
            <a:ext cx="8686800" cy="4953000"/>
          </a:xfrm>
          <a:prstGeom prst="rect">
            <a:avLst/>
          </a:prstGeom>
          <a:noFill/>
          <a:ln w="9525">
            <a:noFill/>
            <a:round/>
            <a:headEnd/>
            <a:tailEnd/>
          </a:ln>
          <a:effectLst/>
        </p:spPr>
        <p:txBody>
          <a:bodyPr lIns="90000" tIns="46800" rIns="90000" bIns="46800"/>
          <a:lstStyle/>
          <a:p>
            <a:pPr marL="685800">
              <a:lnSpc>
                <a:spcPct val="95000"/>
              </a:lnSpc>
              <a:spcBef>
                <a:spcPts val="225"/>
              </a:spcBef>
              <a:buClr>
                <a:srgbClr val="FFFFFF"/>
              </a:buClr>
              <a:buFont typeface="Times New Roman" pitchFamily="16" charset="0"/>
              <a:buChar char="•"/>
              <a:tabLst>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829800" algn="l"/>
              </a:tabLst>
            </a:pPr>
            <a:r>
              <a:rPr lang="en-US" sz="2400" b="1">
                <a:solidFill>
                  <a:srgbClr val="000000"/>
                </a:solidFill>
                <a:cs typeface="Times New Roman" pitchFamily="16" charset="0"/>
              </a:rPr>
              <a:t>Lock conversion</a:t>
            </a:r>
          </a:p>
          <a:p>
            <a:pPr marL="685800" algn="just">
              <a:lnSpc>
                <a:spcPct val="95000"/>
              </a:lnSpc>
              <a:spcBef>
                <a:spcPts val="225"/>
              </a:spcBef>
              <a:buClr>
                <a:srgbClr val="FFFFFF"/>
              </a:buClr>
              <a:buFont typeface="Times New Roman" pitchFamily="16" charset="0"/>
              <a:buChar char="•"/>
              <a:tabLst>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829800" algn="l"/>
              </a:tabLst>
            </a:pPr>
            <a:r>
              <a:rPr lang="en-US" sz="2400" b="1">
                <a:solidFill>
                  <a:srgbClr val="000000"/>
                </a:solidFill>
                <a:cs typeface="Times New Roman" pitchFamily="16" charset="0"/>
              </a:rPr>
              <a:t>Lock upgrade: existing read lock to write lock</a:t>
            </a:r>
          </a:p>
          <a:p>
            <a:pPr marL="685800" algn="just">
              <a:lnSpc>
                <a:spcPct val="95000"/>
              </a:lnSpc>
              <a:spcBef>
                <a:spcPts val="225"/>
              </a:spcBef>
              <a:buClr>
                <a:srgbClr val="FFFFFF"/>
              </a:buClr>
              <a:buFont typeface="Times New Roman" pitchFamily="16" charset="0"/>
              <a:buChar char="•"/>
              <a:tabLst>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829800" algn="l"/>
              </a:tabLst>
            </a:pPr>
            <a:r>
              <a:rPr lang="en-US">
                <a:solidFill>
                  <a:srgbClr val="000000"/>
                </a:solidFill>
                <a:cs typeface="Times New Roman" pitchFamily="16" charset="0"/>
              </a:rPr>
              <a:t>if Ti holds a read-lock on X, and no other Tj holds a read-lock on X (i </a:t>
            </a:r>
            <a:r>
              <a:rPr lang="en-US">
                <a:solidFill>
                  <a:srgbClr val="000000"/>
                </a:solidFill>
                <a:latin typeface="Symbol" pitchFamily="16" charset="2"/>
                <a:cs typeface="Times New Roman" pitchFamily="16" charset="0"/>
              </a:rPr>
              <a:t></a:t>
            </a:r>
            <a:r>
              <a:rPr lang="en-US">
                <a:solidFill>
                  <a:srgbClr val="000000"/>
                </a:solidFill>
                <a:cs typeface="Times New Roman" pitchFamily="16" charset="0"/>
              </a:rPr>
              <a:t> j), then</a:t>
            </a:r>
          </a:p>
          <a:p>
            <a:pPr marL="685800" algn="just">
              <a:lnSpc>
                <a:spcPct val="95000"/>
              </a:lnSpc>
              <a:spcBef>
                <a:spcPts val="225"/>
              </a:spcBef>
              <a:buClr>
                <a:srgbClr val="FFFFFF"/>
              </a:buClr>
              <a:buFont typeface="Times New Roman" pitchFamily="16" charset="0"/>
              <a:buChar char="•"/>
              <a:tabLst>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829800" algn="l"/>
              </a:tabLst>
            </a:pPr>
            <a:r>
              <a:rPr lang="en-US">
                <a:solidFill>
                  <a:srgbClr val="000000"/>
                </a:solidFill>
                <a:cs typeface="Times New Roman" pitchFamily="16" charset="0"/>
              </a:rPr>
              <a:t>it is possible to convert (</a:t>
            </a:r>
            <a:r>
              <a:rPr lang="en-US" b="1">
                <a:solidFill>
                  <a:srgbClr val="000000"/>
                </a:solidFill>
                <a:cs typeface="Times New Roman" pitchFamily="16" charset="0"/>
              </a:rPr>
              <a:t>upgrade</a:t>
            </a:r>
            <a:r>
              <a:rPr lang="en-US">
                <a:solidFill>
                  <a:srgbClr val="000000"/>
                </a:solidFill>
                <a:cs typeface="Times New Roman" pitchFamily="16" charset="0"/>
              </a:rPr>
              <a:t>) read-lock(X) to write-lock(X)</a:t>
            </a:r>
          </a:p>
          <a:p>
            <a:pPr marL="685800" lvl="1" indent="0" algn="just">
              <a:lnSpc>
                <a:spcPct val="95000"/>
              </a:lnSpc>
              <a:spcBef>
                <a:spcPts val="225"/>
              </a:spcBef>
              <a:buClrTx/>
              <a:buFontTx/>
              <a:buNone/>
              <a:tabLst>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829800" algn="l"/>
              </a:tabLst>
            </a:pPr>
            <a:r>
              <a:rPr lang="en-US">
                <a:solidFill>
                  <a:srgbClr val="000000"/>
                </a:solidFill>
                <a:cs typeface="Times New Roman" pitchFamily="16" charset="0"/>
              </a:rPr>
              <a:t>    else</a:t>
            </a:r>
          </a:p>
          <a:p>
            <a:pPr marL="685800" lvl="1" indent="0" algn="just">
              <a:lnSpc>
                <a:spcPct val="95000"/>
              </a:lnSpc>
              <a:spcBef>
                <a:spcPts val="225"/>
              </a:spcBef>
              <a:buClrTx/>
              <a:buFontTx/>
              <a:buNone/>
              <a:tabLst>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829800" algn="l"/>
              </a:tabLst>
            </a:pPr>
            <a:r>
              <a:rPr lang="en-US">
                <a:solidFill>
                  <a:srgbClr val="000000"/>
                </a:solidFill>
                <a:cs typeface="Times New Roman" pitchFamily="16" charset="0"/>
              </a:rPr>
              <a:t>	force Ti to wait until all other transactions Tj that hold read locks on X release their locks</a:t>
            </a:r>
          </a:p>
          <a:p>
            <a:pPr marL="685800" lvl="1" indent="0" algn="just">
              <a:lnSpc>
                <a:spcPct val="95000"/>
              </a:lnSpc>
              <a:spcBef>
                <a:spcPts val="3000"/>
              </a:spcBef>
              <a:buClrTx/>
              <a:buFontTx/>
              <a:buNone/>
              <a:tabLst>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829800" algn="l"/>
              </a:tabLst>
            </a:pPr>
            <a:r>
              <a:rPr lang="en-US" sz="2400" b="1">
                <a:solidFill>
                  <a:srgbClr val="000000"/>
                </a:solidFill>
                <a:cs typeface="Times New Roman" pitchFamily="16" charset="0"/>
              </a:rPr>
              <a:t>Lock downgrade: existing write lock to read lock</a:t>
            </a:r>
          </a:p>
          <a:p>
            <a:pPr marL="685800">
              <a:lnSpc>
                <a:spcPct val="95000"/>
              </a:lnSpc>
              <a:spcBef>
                <a:spcPts val="1350"/>
              </a:spcBef>
              <a:buClrTx/>
              <a:buFontTx/>
              <a:buNone/>
              <a:tabLst>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829800" algn="l"/>
              </a:tabLst>
            </a:pPr>
            <a:r>
              <a:rPr lang="en-US">
                <a:solidFill>
                  <a:srgbClr val="000000"/>
                </a:solidFill>
                <a:cs typeface="Times New Roman" pitchFamily="16" charset="0"/>
              </a:rPr>
              <a:t>	   if Ti holds a write-lock on X </a:t>
            </a:r>
          </a:p>
          <a:p>
            <a:pPr marL="1371600" lvl="3" indent="0">
              <a:lnSpc>
                <a:spcPct val="95000"/>
              </a:lnSpc>
              <a:spcBef>
                <a:spcPts val="1350"/>
              </a:spcBef>
              <a:buClr>
                <a:srgbClr val="FFFFFF"/>
              </a:buClr>
              <a:buFont typeface="Times New Roman" pitchFamily="16" charset="0"/>
              <a:buChar char="•"/>
              <a:tabLst>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829800" algn="l"/>
              </a:tabLst>
            </a:pPr>
            <a:r>
              <a:rPr lang="en-US">
                <a:solidFill>
                  <a:srgbClr val="000000"/>
                </a:solidFill>
                <a:cs typeface="Times New Roman" pitchFamily="16" charset="0"/>
              </a:rPr>
              <a:t>(*this implies that no other transaction can have any lock on X*)</a:t>
            </a:r>
          </a:p>
          <a:p>
            <a:pPr marL="685800" lvl="1" indent="0" algn="just">
              <a:lnSpc>
                <a:spcPct val="95000"/>
              </a:lnSpc>
              <a:spcBef>
                <a:spcPts val="225"/>
              </a:spcBef>
              <a:buClrTx/>
              <a:buFontTx/>
              <a:buNone/>
              <a:tabLst>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829800" algn="l"/>
              </a:tabLst>
            </a:pPr>
            <a:r>
              <a:rPr lang="en-US">
                <a:solidFill>
                  <a:srgbClr val="000000"/>
                </a:solidFill>
                <a:cs typeface="Times New Roman" pitchFamily="16" charset="0"/>
              </a:rPr>
              <a:t>	     then it is possible to convert (</a:t>
            </a:r>
            <a:r>
              <a:rPr lang="en-US" b="1">
                <a:solidFill>
                  <a:srgbClr val="000000"/>
                </a:solidFill>
                <a:cs typeface="Times New Roman" pitchFamily="16" charset="0"/>
              </a:rPr>
              <a:t>downgrade</a:t>
            </a:r>
            <a:r>
              <a:rPr lang="en-US">
                <a:solidFill>
                  <a:srgbClr val="000000"/>
                </a:solidFill>
                <a:cs typeface="Times New Roman" pitchFamily="16" charset="0"/>
              </a:rPr>
              <a:t>) write-lock(X) to read-lock(X)</a:t>
            </a:r>
          </a:p>
          <a:p>
            <a:pPr marL="685800" lvl="1" indent="0" algn="just">
              <a:lnSpc>
                <a:spcPct val="95000"/>
              </a:lnSpc>
              <a:spcBef>
                <a:spcPts val="225"/>
              </a:spcBef>
              <a:buClrTx/>
              <a:buFontTx/>
              <a:buNone/>
              <a:tabLst>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829800" algn="l"/>
              </a:tabLst>
            </a:pPr>
            <a:r>
              <a:rPr lang="en-US">
                <a:solidFill>
                  <a:srgbClr val="000000"/>
                </a:solidFill>
                <a:cs typeface="Times New Roman" pitchFamily="16" charset="0"/>
              </a:rPr>
              <a:t>    </a:t>
            </a:r>
          </a:p>
          <a:p>
            <a:pPr marL="685800" lvl="1" indent="0" algn="just">
              <a:lnSpc>
                <a:spcPct val="95000"/>
              </a:lnSpc>
              <a:spcBef>
                <a:spcPts val="225"/>
              </a:spcBef>
              <a:buClrTx/>
              <a:buFontTx/>
              <a:buNone/>
              <a:tabLst>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829800" algn="l"/>
              </a:tabLst>
            </a:pPr>
            <a:r>
              <a:rPr lang="en-US">
                <a:solidFill>
                  <a:srgbClr val="000000"/>
                </a:solidFill>
                <a:cs typeface="Times New Roman" pitchFamily="16" charset="0"/>
              </a:rPr>
              <a:t>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207963" y="117475"/>
            <a:ext cx="8088312"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2PL Concurrency Control (cont.)</a:t>
            </a:r>
          </a:p>
        </p:txBody>
      </p:sp>
      <p:sp>
        <p:nvSpPr>
          <p:cNvPr id="18434" name="Rectangle 2"/>
          <p:cNvSpPr>
            <a:spLocks noGrp="1" noChangeArrowheads="1"/>
          </p:cNvSpPr>
          <p:nvPr>
            <p:ph type="body" sz="half" idx="1"/>
          </p:nvPr>
        </p:nvSpPr>
        <p:spPr>
          <a:xfrm>
            <a:off x="311150" y="2057400"/>
            <a:ext cx="8521700" cy="3771900"/>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p:txBody>
      </p:sp>
      <p:sp>
        <p:nvSpPr>
          <p:cNvPr id="18435" name="Rectangle 3"/>
          <p:cNvSpPr>
            <a:spLocks noChangeArrowheads="1"/>
          </p:cNvSpPr>
          <p:nvPr/>
        </p:nvSpPr>
        <p:spPr bwMode="auto">
          <a:xfrm>
            <a:off x="685800" y="1524000"/>
            <a:ext cx="7772400" cy="4953000"/>
          </a:xfrm>
          <a:prstGeom prst="rect">
            <a:avLst/>
          </a:prstGeom>
          <a:noFill/>
          <a:ln w="9525">
            <a:noFill/>
            <a:round/>
            <a:headEnd/>
            <a:tailEnd/>
          </a:ln>
          <a:effectLst/>
        </p:spPr>
        <p:txBody>
          <a:bodyPr lIns="90000" tIns="46800" rIns="90000" bIns="46800"/>
          <a:lstStyle/>
          <a:p>
            <a:pPr marL="457200" indent="-442913">
              <a:spcBef>
                <a:spcPts val="600"/>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400" b="1" dirty="0">
                <a:solidFill>
                  <a:srgbClr val="000000"/>
                </a:solidFill>
                <a:cs typeface="Times New Roman" pitchFamily="16" charset="0"/>
              </a:rPr>
              <a:t>Two-Phase Locking Rule:</a:t>
            </a:r>
          </a:p>
          <a:p>
            <a:pPr marL="457200" indent="-442913">
              <a:spcBef>
                <a:spcPts val="11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dirty="0">
                <a:solidFill>
                  <a:srgbClr val="000000"/>
                </a:solidFill>
                <a:cs typeface="Times New Roman" pitchFamily="16" charset="0"/>
              </a:rPr>
              <a:t>	</a:t>
            </a:r>
          </a:p>
          <a:p>
            <a:pPr marL="457200" indent="-442913">
              <a:spcBef>
                <a:spcPts val="11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dirty="0">
                <a:solidFill>
                  <a:srgbClr val="000000"/>
                </a:solidFill>
                <a:cs typeface="Times New Roman" pitchFamily="16" charset="0"/>
              </a:rPr>
              <a:t>	Each transaction should have </a:t>
            </a:r>
            <a:r>
              <a:rPr lang="en-US" b="1" dirty="0">
                <a:solidFill>
                  <a:srgbClr val="000000"/>
                </a:solidFill>
                <a:cs typeface="Times New Roman" pitchFamily="16" charset="0"/>
              </a:rPr>
              <a:t>two phases</a:t>
            </a:r>
            <a:r>
              <a:rPr lang="en-US" dirty="0">
                <a:solidFill>
                  <a:srgbClr val="000000"/>
                </a:solidFill>
                <a:cs typeface="Times New Roman" pitchFamily="16" charset="0"/>
              </a:rPr>
              <a:t>:  (a) Locking (Growing) phase, and (b) Unlocking (Shrinking) Phase.</a:t>
            </a:r>
          </a:p>
          <a:p>
            <a:pPr marL="457200" indent="-442913" algn="just">
              <a:spcBef>
                <a:spcPts val="11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b="1" dirty="0">
                <a:solidFill>
                  <a:srgbClr val="000000"/>
                </a:solidFill>
                <a:cs typeface="Times New Roman" pitchFamily="16" charset="0"/>
              </a:rPr>
              <a:t>	Locking (Growing) Phase</a:t>
            </a:r>
            <a:r>
              <a:rPr lang="en-US" dirty="0">
                <a:solidFill>
                  <a:srgbClr val="000000"/>
                </a:solidFill>
                <a:cs typeface="Times New Roman" pitchFamily="16" charset="0"/>
              </a:rPr>
              <a:t>:  A transaction applies locks (read or write) on desired data items one at a time. Can also try to upgrade a lock.</a:t>
            </a:r>
          </a:p>
          <a:p>
            <a:pPr marL="457200" indent="-442913" algn="just">
              <a:spcBef>
                <a:spcPts val="11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b="1" dirty="0">
                <a:solidFill>
                  <a:srgbClr val="000000"/>
                </a:solidFill>
                <a:cs typeface="Times New Roman" pitchFamily="16" charset="0"/>
              </a:rPr>
              <a:t>	Unlocking (Shrinking) Phase</a:t>
            </a:r>
            <a:r>
              <a:rPr lang="en-US" dirty="0">
                <a:solidFill>
                  <a:srgbClr val="000000"/>
                </a:solidFill>
                <a:cs typeface="Times New Roman" pitchFamily="16" charset="0"/>
              </a:rPr>
              <a:t>: A transaction unlocks its locked data items one at a time. Can also downgrade a lock.</a:t>
            </a:r>
          </a:p>
          <a:p>
            <a:pPr marL="457200" indent="-442913" algn="just">
              <a:spcBef>
                <a:spcPts val="11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dirty="0">
                <a:solidFill>
                  <a:srgbClr val="000000"/>
                </a:solidFill>
                <a:cs typeface="Times New Roman" pitchFamily="16" charset="0"/>
              </a:rPr>
              <a:t>	</a:t>
            </a:r>
            <a:r>
              <a:rPr lang="en-US" b="1" dirty="0">
                <a:solidFill>
                  <a:srgbClr val="000000"/>
                </a:solidFill>
                <a:cs typeface="Times New Roman" pitchFamily="16" charset="0"/>
              </a:rPr>
              <a:t>Requirement:</a:t>
            </a:r>
            <a:r>
              <a:rPr lang="en-US" dirty="0">
                <a:solidFill>
                  <a:srgbClr val="000000"/>
                </a:solidFill>
                <a:cs typeface="Times New Roman" pitchFamily="16" charset="0"/>
              </a:rPr>
              <a:t>  For a transaction these two phases must be mutually exclusively, that is, during locking phase no unlocking or downgrading of locks can occur, and during unlocking phase no new locking or upgrading operations are allowed.</a:t>
            </a:r>
          </a:p>
          <a:p>
            <a:pPr marL="7581900" lvl="1" indent="0" algn="just">
              <a:lnSpc>
                <a:spcPct val="95000"/>
              </a:lnSpc>
              <a:spcBef>
                <a:spcPts val="2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dirty="0">
                <a:solidFill>
                  <a:srgbClr val="000000"/>
                </a:solidFill>
                <a:cs typeface="Times New Roman" pitchFamily="16" charset="0"/>
              </a:rPr>
              <a:t>    </a:t>
            </a:r>
          </a:p>
          <a:p>
            <a:pPr marL="7581900" lvl="1" indent="0" algn="just">
              <a:lnSpc>
                <a:spcPct val="95000"/>
              </a:lnSpc>
              <a:spcBef>
                <a:spcPts val="2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dirty="0">
                <a:solidFill>
                  <a:srgbClr val="000000"/>
                </a:solidFill>
                <a:cs typeface="Times New Roman" pitchFamily="16" charset="0"/>
              </a:rPr>
              <a:t>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207963" y="117475"/>
            <a:ext cx="8088312"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2PL Concurrency Control (cont.)</a:t>
            </a:r>
          </a:p>
        </p:txBody>
      </p:sp>
      <p:sp>
        <p:nvSpPr>
          <p:cNvPr id="19458" name="Rectangle 2"/>
          <p:cNvSpPr>
            <a:spLocks noGrp="1" noChangeArrowheads="1"/>
          </p:cNvSpPr>
          <p:nvPr>
            <p:ph type="body" sz="half" idx="1"/>
          </p:nvPr>
        </p:nvSpPr>
        <p:spPr>
          <a:xfrm>
            <a:off x="381000" y="1752600"/>
            <a:ext cx="8521700" cy="3771900"/>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p:txBody>
      </p:sp>
      <p:sp>
        <p:nvSpPr>
          <p:cNvPr id="19459" name="Rectangle 3"/>
          <p:cNvSpPr>
            <a:spLocks noChangeArrowheads="1"/>
          </p:cNvSpPr>
          <p:nvPr/>
        </p:nvSpPr>
        <p:spPr bwMode="auto">
          <a:xfrm>
            <a:off x="685800" y="1600200"/>
            <a:ext cx="7772400" cy="4953000"/>
          </a:xfrm>
          <a:prstGeom prst="rect">
            <a:avLst/>
          </a:prstGeom>
          <a:noFill/>
          <a:ln w="9525">
            <a:noFill/>
            <a:round/>
            <a:headEnd/>
            <a:tailEnd/>
          </a:ln>
          <a:effectLst/>
        </p:spPr>
        <p:txBody>
          <a:bodyPr lIns="90000" tIns="46800" rIns="90000" bIns="46800"/>
          <a:lstStyle/>
          <a:p>
            <a:pPr marL="457200" indent="-442913">
              <a:spcBef>
                <a:spcPts val="11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400" b="1" dirty="0">
                <a:solidFill>
                  <a:srgbClr val="000000"/>
                </a:solidFill>
                <a:cs typeface="Times New Roman" pitchFamily="16" charset="0"/>
              </a:rPr>
              <a:t>Basic Two-Phase Locking:</a:t>
            </a:r>
          </a:p>
          <a:p>
            <a:pPr marL="457200" indent="-442913">
              <a:spcBef>
                <a:spcPts val="11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dirty="0">
                <a:solidFill>
                  <a:srgbClr val="000000"/>
                </a:solidFill>
                <a:cs typeface="Times New Roman" pitchFamily="16" charset="0"/>
              </a:rPr>
              <a:t>	When transaction starts executing, it is in the </a:t>
            </a:r>
            <a:r>
              <a:rPr lang="en-US" b="1" dirty="0">
                <a:solidFill>
                  <a:srgbClr val="000000"/>
                </a:solidFill>
                <a:cs typeface="Times New Roman" pitchFamily="16" charset="0"/>
              </a:rPr>
              <a:t>locking phase, </a:t>
            </a:r>
            <a:r>
              <a:rPr lang="en-US" dirty="0">
                <a:solidFill>
                  <a:srgbClr val="000000"/>
                </a:solidFill>
                <a:cs typeface="Times New Roman" pitchFamily="16" charset="0"/>
              </a:rPr>
              <a:t>and it can request locks on new items or upgrade locks. A transaction may be blocked (forced to wait) if a lock request is not granted. (This may lead to several transactions being in a </a:t>
            </a:r>
            <a:r>
              <a:rPr lang="en-US" i="1" dirty="0">
                <a:solidFill>
                  <a:srgbClr val="000000"/>
                </a:solidFill>
                <a:cs typeface="Times New Roman" pitchFamily="16" charset="0"/>
              </a:rPr>
              <a:t>state of deadlock</a:t>
            </a:r>
            <a:r>
              <a:rPr lang="en-US" dirty="0">
                <a:solidFill>
                  <a:srgbClr val="000000"/>
                </a:solidFill>
                <a:cs typeface="Times New Roman" pitchFamily="16" charset="0"/>
              </a:rPr>
              <a:t> – see later)</a:t>
            </a:r>
          </a:p>
          <a:p>
            <a:pPr marL="457200" indent="-442913" algn="just">
              <a:spcBef>
                <a:spcPts val="11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b="1" dirty="0">
                <a:solidFill>
                  <a:srgbClr val="000000"/>
                </a:solidFill>
                <a:cs typeface="Times New Roman" pitchFamily="16" charset="0"/>
              </a:rPr>
              <a:t>	</a:t>
            </a:r>
            <a:r>
              <a:rPr lang="en-US" dirty="0">
                <a:solidFill>
                  <a:srgbClr val="000000"/>
                </a:solidFill>
                <a:cs typeface="Times New Roman" pitchFamily="16" charset="0"/>
              </a:rPr>
              <a:t>Once the transaction unlocks an item (or downgrades a lock), it starts its </a:t>
            </a:r>
            <a:r>
              <a:rPr lang="en-US" b="1" dirty="0">
                <a:solidFill>
                  <a:srgbClr val="000000"/>
                </a:solidFill>
                <a:cs typeface="Times New Roman" pitchFamily="16" charset="0"/>
              </a:rPr>
              <a:t>shrinking phase </a:t>
            </a:r>
            <a:r>
              <a:rPr lang="en-US" dirty="0">
                <a:solidFill>
                  <a:srgbClr val="000000"/>
                </a:solidFill>
                <a:cs typeface="Times New Roman" pitchFamily="16" charset="0"/>
              </a:rPr>
              <a:t>and can no longer upgrade locks or request new locks.</a:t>
            </a:r>
          </a:p>
          <a:p>
            <a:pPr marL="457200" indent="-442913" algn="just">
              <a:spcBef>
                <a:spcPts val="11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b="1" dirty="0">
                <a:solidFill>
                  <a:srgbClr val="000000"/>
                </a:solidFill>
                <a:cs typeface="Times New Roman" pitchFamily="16" charset="0"/>
              </a:rPr>
              <a:t>	The combination of locking rules and 2-phase rule</a:t>
            </a:r>
            <a:r>
              <a:rPr lang="en-US" b="1" i="1" dirty="0">
                <a:solidFill>
                  <a:srgbClr val="000000"/>
                </a:solidFill>
                <a:cs typeface="Times New Roman" pitchFamily="16" charset="0"/>
              </a:rPr>
              <a:t> ensures serializable schedules</a:t>
            </a:r>
          </a:p>
          <a:p>
            <a:pPr marL="457200" indent="-442913" algn="just">
              <a:spcBef>
                <a:spcPts val="11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dirty="0">
                <a:solidFill>
                  <a:srgbClr val="000000"/>
                </a:solidFill>
                <a:cs typeface="Times New Roman" pitchFamily="16" charset="0"/>
              </a:rPr>
              <a:t>	</a:t>
            </a:r>
          </a:p>
          <a:p>
            <a:pPr marL="7581900" lvl="1" indent="0" algn="just">
              <a:lnSpc>
                <a:spcPct val="95000"/>
              </a:lnSpc>
              <a:spcBef>
                <a:spcPts val="2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dirty="0">
                <a:solidFill>
                  <a:srgbClr val="000000"/>
                </a:solidFill>
                <a:cs typeface="Times New Roman" pitchFamily="16" charset="0"/>
              </a:rPr>
              <a:t>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207963" y="117475"/>
            <a:ext cx="8088312"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2PL Concurrency Control (cont.)</a:t>
            </a:r>
          </a:p>
        </p:txBody>
      </p:sp>
      <p:sp>
        <p:nvSpPr>
          <p:cNvPr id="20482" name="Rectangle 2"/>
          <p:cNvSpPr>
            <a:spLocks noGrp="1" noChangeArrowheads="1"/>
          </p:cNvSpPr>
          <p:nvPr>
            <p:ph type="body" sz="half" idx="1"/>
          </p:nvPr>
        </p:nvSpPr>
        <p:spPr>
          <a:xfrm>
            <a:off x="381000" y="1752600"/>
            <a:ext cx="8521700" cy="3771900"/>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p:txBody>
      </p:sp>
      <p:sp>
        <p:nvSpPr>
          <p:cNvPr id="20483" name="Rectangle 3"/>
          <p:cNvSpPr>
            <a:spLocks noChangeArrowheads="1"/>
          </p:cNvSpPr>
          <p:nvPr/>
        </p:nvSpPr>
        <p:spPr bwMode="auto">
          <a:xfrm>
            <a:off x="685800" y="1524000"/>
            <a:ext cx="7772400" cy="4953000"/>
          </a:xfrm>
          <a:prstGeom prst="rect">
            <a:avLst/>
          </a:prstGeom>
          <a:noFill/>
          <a:ln w="9525">
            <a:noFill/>
            <a:round/>
            <a:headEnd/>
            <a:tailEnd/>
          </a:ln>
          <a:effectLst/>
        </p:spPr>
        <p:txBody>
          <a:bodyPr lIns="90000" tIns="46800" rIns="90000" bIns="46800"/>
          <a:lstStyle/>
          <a:p>
            <a:pPr marL="457200" indent="-442913">
              <a:spcBef>
                <a:spcPts val="11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400" b="1">
                <a:solidFill>
                  <a:srgbClr val="000000"/>
                </a:solidFill>
                <a:cs typeface="Times New Roman" pitchFamily="16" charset="0"/>
              </a:rPr>
              <a:t>Some Examples:</a:t>
            </a:r>
          </a:p>
          <a:p>
            <a:pPr marL="457200" indent="-442913">
              <a:spcBef>
                <a:spcPts val="11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a:solidFill>
                  <a:srgbClr val="000000"/>
                </a:solidFill>
                <a:cs typeface="Times New Roman" pitchFamily="16" charset="0"/>
              </a:rPr>
              <a:t>	Rules of locking alone do not enforce serializability – Figure 22.3(c) shows a schedule that follows locking rules but </a:t>
            </a:r>
            <a:r>
              <a:rPr lang="en-US" i="1">
                <a:solidFill>
                  <a:srgbClr val="000000"/>
                </a:solidFill>
                <a:cs typeface="Times New Roman" pitchFamily="16" charset="0"/>
              </a:rPr>
              <a:t>is not serializable</a:t>
            </a:r>
            <a:r>
              <a:rPr lang="en-US">
                <a:solidFill>
                  <a:srgbClr val="000000"/>
                </a:solidFill>
                <a:cs typeface="Times New Roman" pitchFamily="16" charset="0"/>
              </a:rPr>
              <a:t> </a:t>
            </a:r>
          </a:p>
          <a:p>
            <a:pPr marL="457200" indent="-442913" algn="just">
              <a:spcBef>
                <a:spcPts val="11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b="1">
                <a:solidFill>
                  <a:srgbClr val="000000"/>
                </a:solidFill>
                <a:cs typeface="Times New Roman" pitchFamily="16" charset="0"/>
              </a:rPr>
              <a:t>	</a:t>
            </a:r>
            <a:r>
              <a:rPr lang="en-US">
                <a:solidFill>
                  <a:srgbClr val="000000"/>
                </a:solidFill>
                <a:cs typeface="Times New Roman" pitchFamily="16" charset="0"/>
              </a:rPr>
              <a:t>Figure 22.4 shows how the transactions in Figure 22.3(a) can be modified to follow the two-phase rule (by delaying the first unlock operation till all locking is completed).</a:t>
            </a:r>
          </a:p>
          <a:p>
            <a:pPr marL="457200" indent="-442913" algn="just">
              <a:spcBef>
                <a:spcPts val="11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b="1">
                <a:solidFill>
                  <a:srgbClr val="000000"/>
                </a:solidFill>
                <a:cs typeface="Times New Roman" pitchFamily="16" charset="0"/>
              </a:rPr>
              <a:t>	The schedule in 22.3(c) would not be allowed if the transactions are changed as in 22.4 – a state of deadlock would occur instead because T2 would try to lock Y (which is locked by T1 in conflicting mode) and forced to wait, then T1 would try to lock X (which is locked by T2 in conflicting mode) and forced to wait – neither transaction can continue to unlock the item they hold as they are both blocked (waiting) – see Figure 22.5 </a:t>
            </a:r>
          </a:p>
          <a:p>
            <a:pPr marL="7581900" lvl="1" indent="0" algn="just">
              <a:lnSpc>
                <a:spcPct val="95000"/>
              </a:lnSpc>
              <a:spcBef>
                <a:spcPts val="2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a:solidFill>
                  <a:srgbClr val="000000"/>
                </a:solidFill>
                <a:cs typeface="Times New Roman" pitchFamily="16" charset="0"/>
              </a:rPr>
              <a:t>    </a:t>
            </a:r>
          </a:p>
          <a:p>
            <a:pPr marL="7581900" lvl="1" indent="0" algn="just">
              <a:lnSpc>
                <a:spcPct val="95000"/>
              </a:lnSpc>
              <a:spcBef>
                <a:spcPts val="2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a:solidFill>
                  <a:srgbClr val="000000"/>
                </a:solidFill>
                <a:cs typeface="Times New Roman" pitchFamily="16" charset="0"/>
              </a:rPr>
              <a:t>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p:cNvPicPr>
            <a:picLocks noChangeAspect="1" noChangeArrowheads="1"/>
          </p:cNvPicPr>
          <p:nvPr/>
        </p:nvPicPr>
        <p:blipFill>
          <a:blip r:embed="rId3"/>
          <a:srcRect/>
          <a:stretch>
            <a:fillRect/>
          </a:stretch>
        </p:blipFill>
        <p:spPr bwMode="auto">
          <a:xfrm>
            <a:off x="838200" y="1905000"/>
            <a:ext cx="7616825" cy="4719638"/>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4288" y="161925"/>
            <a:ext cx="8672512" cy="1143000"/>
          </a:xfrm>
          <a:ln/>
        </p:spPr>
        <p:txBody>
          <a:bodyPr lIns="92160" tIns="46080" rIns="92160" bIns="46080" anchor="ctr"/>
          <a:lstStyle/>
          <a:p>
            <a:pPr marL="0" indent="0" algn="ct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cs typeface="Times New Roman" pitchFamily="16" charset="0"/>
              </a:rPr>
              <a:t>Transaction Notation</a:t>
            </a:r>
          </a:p>
        </p:txBody>
      </p:sp>
      <p:sp>
        <p:nvSpPr>
          <p:cNvPr id="14337" name="Rectangle 1"/>
          <p:cNvSpPr>
            <a:spLocks noGrp="1" noChangeArrowheads="1"/>
          </p:cNvSpPr>
          <p:nvPr>
            <p:ph idx="1"/>
          </p:nvPr>
        </p:nvSpPr>
        <p:spPr>
          <a:xfrm>
            <a:off x="457200" y="1366838"/>
            <a:ext cx="7772400" cy="4805362"/>
          </a:xfrm>
          <a:ln/>
        </p:spPr>
        <p:txBody>
          <a:bodyPr lIns="90000" tIns="46800" rIns="90000" bIns="46800" anchor="t"/>
          <a:lstStyle/>
          <a:p>
            <a:pPr marL="609600" indent="-598488" algn="l">
              <a:lnSpc>
                <a:spcPct val="90000"/>
              </a:lnSpc>
              <a:spcBef>
                <a:spcPts val="700"/>
              </a:spcBef>
              <a:buClrTx/>
              <a:buFontTx/>
              <a:buNone/>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endParaRPr lang="en-US" sz="2400" b="1" dirty="0">
              <a:latin typeface="Palatino" charset="0"/>
              <a:cs typeface="Times New Roman" pitchFamily="16" charset="0"/>
            </a:endParaRPr>
          </a:p>
          <a:p>
            <a:pPr marL="609600" indent="-598488" algn="just">
              <a:lnSpc>
                <a:spcPct val="90000"/>
              </a:lnSpc>
              <a:spcBef>
                <a:spcPts val="600"/>
              </a:spcBef>
              <a:buClr>
                <a:srgbClr val="FF0000"/>
              </a:buClr>
              <a:buFont typeface="Palatino" charset="0"/>
              <a:buChar char="•"/>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dirty="0">
                <a:latin typeface="Palatino" charset="0"/>
                <a:cs typeface="Times New Roman" pitchFamily="16" charset="0"/>
              </a:rPr>
              <a:t>Figure 21.2 (next slide) shows two examples of transactions</a:t>
            </a:r>
          </a:p>
          <a:p>
            <a:pPr marL="609600" indent="-598488" algn="just">
              <a:lnSpc>
                <a:spcPct val="90000"/>
              </a:lnSpc>
              <a:spcBef>
                <a:spcPts val="600"/>
              </a:spcBef>
              <a:buClr>
                <a:srgbClr val="FF0000"/>
              </a:buClr>
              <a:buFont typeface="Palatino" charset="0"/>
              <a:buChar char="•"/>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dirty="0">
                <a:latin typeface="Palatino" charset="0"/>
                <a:cs typeface="Times New Roman" pitchFamily="16" charset="0"/>
              </a:rPr>
              <a:t>Notation focuses on the read and write operations</a:t>
            </a:r>
          </a:p>
          <a:p>
            <a:pPr marL="609600" indent="-598488" algn="just">
              <a:lnSpc>
                <a:spcPct val="90000"/>
              </a:lnSpc>
              <a:spcBef>
                <a:spcPts val="600"/>
              </a:spcBef>
              <a:buClr>
                <a:srgbClr val="FF0000"/>
              </a:buClr>
              <a:buFont typeface="Palatino" charset="0"/>
              <a:buChar char="•"/>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dirty="0">
                <a:latin typeface="Palatino" charset="0"/>
                <a:cs typeface="Times New Roman" pitchFamily="16" charset="0"/>
              </a:rPr>
              <a:t>Can also write in shorthand notation:</a:t>
            </a:r>
          </a:p>
          <a:p>
            <a:pPr marL="1476375" lvl="1" indent="-561975" algn="l">
              <a:spcBef>
                <a:spcPts val="700"/>
              </a:spcBef>
              <a:buFont typeface="Times New Roman" pitchFamily="16" charset="0"/>
              <a:buChar char="–"/>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dirty="0">
                <a:latin typeface="Palatino" charset="0"/>
                <a:cs typeface="Times New Roman" pitchFamily="16" charset="0"/>
              </a:rPr>
              <a:t>T1: bi; r1(X); w1(X); r1(Y); w1(Y); </a:t>
            </a:r>
            <a:r>
              <a:rPr lang="en-US" sz="2400" dirty="0" err="1">
                <a:latin typeface="Palatino" charset="0"/>
                <a:cs typeface="Times New Roman" pitchFamily="16" charset="0"/>
              </a:rPr>
              <a:t>ei</a:t>
            </a:r>
            <a:r>
              <a:rPr lang="en-US" sz="2400" dirty="0">
                <a:latin typeface="Palatino" charset="0"/>
                <a:cs typeface="Times New Roman" pitchFamily="16" charset="0"/>
              </a:rPr>
              <a:t>;</a:t>
            </a:r>
          </a:p>
          <a:p>
            <a:pPr marL="1476375" lvl="1" indent="-561975" algn="l">
              <a:spcBef>
                <a:spcPts val="700"/>
              </a:spcBef>
              <a:buFont typeface="Times New Roman" pitchFamily="16" charset="0"/>
              <a:buChar char="–"/>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dirty="0">
                <a:latin typeface="Palatino" charset="0"/>
                <a:cs typeface="Times New Roman" pitchFamily="16" charset="0"/>
              </a:rPr>
              <a:t>T2: bi; r2(Y); w2(Y); </a:t>
            </a:r>
            <a:r>
              <a:rPr lang="en-US" sz="2400" dirty="0" err="1">
                <a:latin typeface="Palatino" charset="0"/>
                <a:cs typeface="Times New Roman" pitchFamily="16" charset="0"/>
              </a:rPr>
              <a:t>ei</a:t>
            </a:r>
            <a:r>
              <a:rPr lang="en-US" sz="2400" dirty="0">
                <a:latin typeface="Palatino" charset="0"/>
                <a:cs typeface="Times New Roman" pitchFamily="16" charset="0"/>
              </a:rPr>
              <a:t>;</a:t>
            </a:r>
          </a:p>
          <a:p>
            <a:pPr marL="609600" indent="-598488" algn="just">
              <a:lnSpc>
                <a:spcPct val="90000"/>
              </a:lnSpc>
              <a:spcBef>
                <a:spcPts val="600"/>
              </a:spcBef>
              <a:buClr>
                <a:srgbClr val="FF0000"/>
              </a:buClr>
              <a:buFont typeface="Palatino" charset="0"/>
              <a:buChar char="•"/>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dirty="0">
                <a:latin typeface="Palatino" charset="0"/>
                <a:cs typeface="Times New Roman" pitchFamily="16" charset="0"/>
              </a:rPr>
              <a:t>bi and </a:t>
            </a:r>
            <a:r>
              <a:rPr lang="en-US" sz="2400" dirty="0" err="1">
                <a:latin typeface="Palatino" charset="0"/>
                <a:cs typeface="Times New Roman" pitchFamily="16" charset="0"/>
              </a:rPr>
              <a:t>ei</a:t>
            </a:r>
            <a:r>
              <a:rPr lang="en-US" sz="2400" dirty="0">
                <a:latin typeface="Palatino" charset="0"/>
                <a:cs typeface="Times New Roman" pitchFamily="16" charset="0"/>
              </a:rPr>
              <a:t> specify transaction boundaries (begin and end)</a:t>
            </a:r>
          </a:p>
          <a:p>
            <a:pPr marL="609600" indent="-598488" algn="just">
              <a:lnSpc>
                <a:spcPct val="90000"/>
              </a:lnSpc>
              <a:spcBef>
                <a:spcPts val="600"/>
              </a:spcBef>
              <a:buClr>
                <a:srgbClr val="FF0000"/>
              </a:buClr>
              <a:buFont typeface="Palatino" charset="0"/>
              <a:buChar char="•"/>
              <a:tabLst>
                <a:tab pos="609600" algn="l"/>
                <a:tab pos="722313" algn="l"/>
                <a:tab pos="1179513" algn="l"/>
                <a:tab pos="1636713" algn="l"/>
                <a:tab pos="2093913" algn="l"/>
                <a:tab pos="2551113" algn="l"/>
                <a:tab pos="3008313" algn="l"/>
                <a:tab pos="3465513" algn="l"/>
                <a:tab pos="3922713" algn="l"/>
                <a:tab pos="4379913" algn="l"/>
                <a:tab pos="4837113" algn="l"/>
                <a:tab pos="5294313" algn="l"/>
                <a:tab pos="5751513" algn="l"/>
                <a:tab pos="6208713" algn="l"/>
                <a:tab pos="6665913" algn="l"/>
                <a:tab pos="7123113" algn="l"/>
                <a:tab pos="7580313" algn="l"/>
                <a:tab pos="8037513" algn="l"/>
                <a:tab pos="8494713" algn="l"/>
                <a:tab pos="8951913" algn="l"/>
                <a:tab pos="9409113" algn="l"/>
              </a:tabLst>
            </a:pPr>
            <a:r>
              <a:rPr lang="en-US" sz="2400" dirty="0" err="1">
                <a:latin typeface="Palatino" charset="0"/>
                <a:cs typeface="Times New Roman" pitchFamily="16" charset="0"/>
              </a:rPr>
              <a:t>i</a:t>
            </a:r>
            <a:r>
              <a:rPr lang="en-US" sz="2400" dirty="0">
                <a:latin typeface="Palatino" charset="0"/>
                <a:cs typeface="Times New Roman" pitchFamily="16" charset="0"/>
              </a:rPr>
              <a:t> specifies a unique transaction identifier (</a:t>
            </a:r>
            <a:r>
              <a:rPr lang="en-US" sz="2400" dirty="0" err="1">
                <a:latin typeface="Palatino" charset="0"/>
                <a:cs typeface="Times New Roman" pitchFamily="16" charset="0"/>
              </a:rPr>
              <a:t>TId</a:t>
            </a:r>
            <a:r>
              <a:rPr lang="en-US" sz="2400" dirty="0">
                <a:latin typeface="Palatino" charset="0"/>
                <a:cs typeface="Times New Roman" pitchFamily="16" charset="0"/>
              </a:rPr>
              <a:t>)</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p:cNvPicPr>
            <a:picLocks noChangeAspect="1" noChangeArrowheads="1"/>
          </p:cNvPicPr>
          <p:nvPr/>
        </p:nvPicPr>
        <p:blipFill>
          <a:blip r:embed="rId3"/>
          <a:srcRect/>
          <a:stretch>
            <a:fillRect/>
          </a:stretch>
        </p:blipFill>
        <p:spPr bwMode="auto">
          <a:xfrm>
            <a:off x="304800" y="1524000"/>
            <a:ext cx="8226425" cy="2568575"/>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noChangeArrowheads="1"/>
          </p:cNvPicPr>
          <p:nvPr/>
        </p:nvPicPr>
        <p:blipFill>
          <a:blip r:embed="rId3"/>
          <a:srcRect/>
          <a:stretch>
            <a:fillRect/>
          </a:stretch>
        </p:blipFill>
        <p:spPr bwMode="auto">
          <a:xfrm>
            <a:off x="0" y="1752600"/>
            <a:ext cx="8610600" cy="278765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xfrm>
            <a:off x="0" y="0"/>
            <a:ext cx="8686800"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2PL Concurrency Control (cont.)</a:t>
            </a:r>
          </a:p>
        </p:txBody>
      </p:sp>
      <p:sp>
        <p:nvSpPr>
          <p:cNvPr id="24578" name="Rectangle 2"/>
          <p:cNvSpPr>
            <a:spLocks noGrp="1" noChangeArrowheads="1"/>
          </p:cNvSpPr>
          <p:nvPr>
            <p:ph type="body" sz="half" idx="1"/>
          </p:nvPr>
        </p:nvSpPr>
        <p:spPr>
          <a:xfrm>
            <a:off x="0" y="1905000"/>
            <a:ext cx="8521700" cy="4419600"/>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p:txBody>
      </p:sp>
      <p:sp>
        <p:nvSpPr>
          <p:cNvPr id="24579" name="Rectangle 3"/>
          <p:cNvSpPr>
            <a:spLocks noChangeArrowheads="1"/>
          </p:cNvSpPr>
          <p:nvPr/>
        </p:nvSpPr>
        <p:spPr bwMode="auto">
          <a:xfrm>
            <a:off x="685800" y="1524000"/>
            <a:ext cx="7772400" cy="4953000"/>
          </a:xfrm>
          <a:prstGeom prst="rect">
            <a:avLst/>
          </a:prstGeom>
          <a:noFill/>
          <a:ln w="9525">
            <a:noFill/>
            <a:round/>
            <a:headEnd/>
            <a:tailEnd/>
          </a:ln>
          <a:effectLst/>
        </p:spPr>
        <p:txBody>
          <a:bodyPr lIns="90000" tIns="46800" rIns="90000" bIns="46800"/>
          <a:lstStyle/>
          <a:p>
            <a:pPr marL="457200" indent="-442913">
              <a:spcBef>
                <a:spcPts val="600"/>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400" b="1" dirty="0">
                <a:solidFill>
                  <a:srgbClr val="000000"/>
                </a:solidFill>
                <a:cs typeface="Times New Roman" pitchFamily="16" charset="0"/>
              </a:rPr>
              <a:t>Other Variations of Two-Phase Locking:</a:t>
            </a:r>
          </a:p>
          <a:p>
            <a:pPr marL="457200" indent="-442913" algn="just">
              <a:spcBef>
                <a:spcPts val="11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b="1" dirty="0">
                <a:solidFill>
                  <a:srgbClr val="000000"/>
                </a:solidFill>
                <a:cs typeface="Times New Roman" pitchFamily="16" charset="0"/>
              </a:rPr>
              <a:t>	</a:t>
            </a:r>
          </a:p>
          <a:p>
            <a:pPr marL="457200" indent="-442913" algn="just">
              <a:spcBef>
                <a:spcPts val="11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b="1" dirty="0">
                <a:solidFill>
                  <a:srgbClr val="000000"/>
                </a:solidFill>
                <a:cs typeface="Times New Roman" pitchFamily="16" charset="0"/>
              </a:rPr>
              <a:t>	Conservative 2PL:  </a:t>
            </a:r>
            <a:r>
              <a:rPr lang="en-US" dirty="0">
                <a:solidFill>
                  <a:srgbClr val="000000"/>
                </a:solidFill>
                <a:cs typeface="Times New Roman" pitchFamily="16" charset="0"/>
              </a:rPr>
              <a:t>A transaction must </a:t>
            </a:r>
            <a:r>
              <a:rPr lang="en-US" i="1" dirty="0">
                <a:solidFill>
                  <a:srgbClr val="000000"/>
                </a:solidFill>
                <a:cs typeface="Times New Roman" pitchFamily="16" charset="0"/>
              </a:rPr>
              <a:t>lock all its items before starting execution</a:t>
            </a:r>
            <a:r>
              <a:rPr lang="en-US" dirty="0">
                <a:solidFill>
                  <a:srgbClr val="000000"/>
                </a:solidFill>
                <a:cs typeface="Times New Roman" pitchFamily="16" charset="0"/>
              </a:rPr>
              <a:t>. If any item it needs is not available, it locks no items and tries again later. Conservative 2PL </a:t>
            </a:r>
            <a:r>
              <a:rPr lang="en-US" i="1" dirty="0">
                <a:solidFill>
                  <a:srgbClr val="000000"/>
                </a:solidFill>
                <a:cs typeface="Times New Roman" pitchFamily="16" charset="0"/>
              </a:rPr>
              <a:t>has no deadlocks</a:t>
            </a:r>
            <a:r>
              <a:rPr lang="en-US" dirty="0">
                <a:solidFill>
                  <a:srgbClr val="000000"/>
                </a:solidFill>
                <a:cs typeface="Times New Roman" pitchFamily="16" charset="0"/>
              </a:rPr>
              <a:t> since no lock requests are issued once transaction execution starts.</a:t>
            </a:r>
          </a:p>
          <a:p>
            <a:pPr marL="457200" indent="-442913" algn="just">
              <a:spcBef>
                <a:spcPts val="11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b="1" dirty="0">
                <a:solidFill>
                  <a:srgbClr val="000000"/>
                </a:solidFill>
                <a:cs typeface="Times New Roman" pitchFamily="16" charset="0"/>
              </a:rPr>
              <a:t>	Strict 2PL: </a:t>
            </a:r>
            <a:r>
              <a:rPr lang="en-US" dirty="0">
                <a:solidFill>
                  <a:srgbClr val="000000"/>
                </a:solidFill>
                <a:cs typeface="Times New Roman" pitchFamily="16" charset="0"/>
              </a:rPr>
              <a:t>All items that are </a:t>
            </a:r>
            <a:r>
              <a:rPr lang="en-US" i="1" dirty="0" err="1">
                <a:solidFill>
                  <a:srgbClr val="000000"/>
                </a:solidFill>
                <a:cs typeface="Times New Roman" pitchFamily="16" charset="0"/>
              </a:rPr>
              <a:t>writelocked</a:t>
            </a:r>
            <a:r>
              <a:rPr lang="en-US" dirty="0">
                <a:solidFill>
                  <a:srgbClr val="000000"/>
                </a:solidFill>
                <a:cs typeface="Times New Roman" pitchFamily="16" charset="0"/>
              </a:rPr>
              <a:t> by a transaction are not released (unlocked) until </a:t>
            </a:r>
            <a:r>
              <a:rPr lang="en-US" i="1" dirty="0">
                <a:solidFill>
                  <a:srgbClr val="000000"/>
                </a:solidFill>
                <a:cs typeface="Times New Roman" pitchFamily="16" charset="0"/>
              </a:rPr>
              <a:t>after the transaction commits</a:t>
            </a:r>
            <a:r>
              <a:rPr lang="en-US" dirty="0">
                <a:solidFill>
                  <a:srgbClr val="000000"/>
                </a:solidFill>
                <a:cs typeface="Times New Roman" pitchFamily="16" charset="0"/>
              </a:rPr>
              <a:t>. This is the most commonly used two-phase locking algorithm, and ensures strict schedules (for recoverability).</a:t>
            </a:r>
          </a:p>
          <a:p>
            <a:pPr marL="457200" indent="-442913" algn="just">
              <a:spcBef>
                <a:spcPts val="11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b="1" dirty="0">
                <a:solidFill>
                  <a:srgbClr val="000000"/>
                </a:solidFill>
                <a:cs typeface="Times New Roman" pitchFamily="16" charset="0"/>
              </a:rPr>
              <a:t>    Rigorous 2PL: </a:t>
            </a:r>
            <a:r>
              <a:rPr lang="en-US" dirty="0">
                <a:solidFill>
                  <a:srgbClr val="000000"/>
                </a:solidFill>
                <a:cs typeface="Times New Roman" pitchFamily="16" charset="0"/>
              </a:rPr>
              <a:t>All items that are </a:t>
            </a:r>
            <a:r>
              <a:rPr lang="en-US" i="1" dirty="0" err="1">
                <a:solidFill>
                  <a:srgbClr val="000000"/>
                </a:solidFill>
                <a:cs typeface="Times New Roman" pitchFamily="16" charset="0"/>
              </a:rPr>
              <a:t>writelocked</a:t>
            </a:r>
            <a:r>
              <a:rPr lang="en-US" i="1" dirty="0">
                <a:solidFill>
                  <a:srgbClr val="000000"/>
                </a:solidFill>
                <a:cs typeface="Times New Roman" pitchFamily="16" charset="0"/>
              </a:rPr>
              <a:t> or </a:t>
            </a:r>
            <a:r>
              <a:rPr lang="en-US" i="1" dirty="0" err="1">
                <a:solidFill>
                  <a:srgbClr val="000000"/>
                </a:solidFill>
                <a:cs typeface="Times New Roman" pitchFamily="16" charset="0"/>
              </a:rPr>
              <a:t>readlocked</a:t>
            </a:r>
            <a:r>
              <a:rPr lang="en-US" dirty="0">
                <a:solidFill>
                  <a:srgbClr val="000000"/>
                </a:solidFill>
                <a:cs typeface="Times New Roman" pitchFamily="16" charset="0"/>
              </a:rPr>
              <a:t> by a transaction are not released (unlocked) until </a:t>
            </a:r>
            <a:r>
              <a:rPr lang="en-US" i="1" dirty="0">
                <a:solidFill>
                  <a:srgbClr val="000000"/>
                </a:solidFill>
                <a:cs typeface="Times New Roman" pitchFamily="16" charset="0"/>
              </a:rPr>
              <a:t>after the transaction commits</a:t>
            </a:r>
            <a:r>
              <a:rPr lang="en-US" dirty="0">
                <a:solidFill>
                  <a:srgbClr val="000000"/>
                </a:solidFill>
                <a:cs typeface="Times New Roman" pitchFamily="16" charset="0"/>
              </a:rPr>
              <a:t>. Also guarantees strict schedules.</a:t>
            </a:r>
          </a:p>
          <a:p>
            <a:pPr marL="7581900" lvl="1" indent="0" algn="just">
              <a:lnSpc>
                <a:spcPct val="95000"/>
              </a:lnSpc>
              <a:spcBef>
                <a:spcPts val="2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dirty="0">
                <a:solidFill>
                  <a:srgbClr val="000000"/>
                </a:solidFill>
                <a:cs typeface="Times New Roman" pitchFamily="16" charset="0"/>
              </a:rPr>
              <a:t>	</a:t>
            </a:r>
          </a:p>
        </p:txBody>
      </p:sp>
      <p:sp>
        <p:nvSpPr>
          <p:cNvPr id="24580" name="Line 4"/>
          <p:cNvSpPr>
            <a:spLocks noChangeShapeType="1"/>
          </p:cNvSpPr>
          <p:nvPr/>
        </p:nvSpPr>
        <p:spPr bwMode="auto">
          <a:xfrm>
            <a:off x="885825" y="2800350"/>
            <a:ext cx="1588" cy="1143000"/>
          </a:xfrm>
          <a:prstGeom prst="line">
            <a:avLst/>
          </a:prstGeom>
          <a:noFill/>
          <a:ln w="9360">
            <a:solidFill>
              <a:srgbClr val="FFFFFF"/>
            </a:solidFill>
            <a:miter lim="800000"/>
            <a:headEnd/>
            <a:tailEnd/>
          </a:ln>
          <a:effectLst/>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0" y="0"/>
            <a:ext cx="8686800"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2PL Concurrency Control (cont.)</a:t>
            </a:r>
          </a:p>
        </p:txBody>
      </p:sp>
      <p:sp>
        <p:nvSpPr>
          <p:cNvPr id="25602" name="Rectangle 2"/>
          <p:cNvSpPr>
            <a:spLocks noGrp="1" noChangeArrowheads="1"/>
          </p:cNvSpPr>
          <p:nvPr>
            <p:ph type="body" sz="half" idx="1"/>
          </p:nvPr>
        </p:nvSpPr>
        <p:spPr>
          <a:xfrm>
            <a:off x="381000" y="1752600"/>
            <a:ext cx="8521700" cy="3771900"/>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p:txBody>
      </p:sp>
      <p:sp>
        <p:nvSpPr>
          <p:cNvPr id="25603" name="Rectangle 3"/>
          <p:cNvSpPr>
            <a:spLocks noChangeArrowheads="1"/>
          </p:cNvSpPr>
          <p:nvPr/>
        </p:nvSpPr>
        <p:spPr bwMode="auto">
          <a:xfrm>
            <a:off x="685800" y="1020763"/>
            <a:ext cx="7772400" cy="4953000"/>
          </a:xfrm>
          <a:prstGeom prst="rect">
            <a:avLst/>
          </a:prstGeom>
          <a:noFill/>
          <a:ln w="9525">
            <a:noFill/>
            <a:round/>
            <a:headEnd/>
            <a:tailEnd/>
          </a:ln>
          <a:effectLst/>
        </p:spPr>
        <p:txBody>
          <a:bodyPr lIns="90000" tIns="46800" rIns="90000" bIns="46800"/>
          <a:lstStyle/>
          <a:p>
            <a:pPr marL="457200" indent="-442913">
              <a:spcBef>
                <a:spcPts val="600"/>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endParaRPr lang="en-US" sz="2400" b="1">
              <a:solidFill>
                <a:srgbClr val="000000"/>
              </a:solidFill>
              <a:cs typeface="Times New Roman" pitchFamily="16" charset="0"/>
            </a:endParaRPr>
          </a:p>
          <a:p>
            <a:pPr marL="457200" indent="-442913">
              <a:spcBef>
                <a:spcPts val="600"/>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400" b="1">
                <a:solidFill>
                  <a:srgbClr val="000000"/>
                </a:solidFill>
                <a:cs typeface="Times New Roman" pitchFamily="16" charset="0"/>
              </a:rPr>
              <a:t>	</a:t>
            </a:r>
          </a:p>
          <a:p>
            <a:pPr marL="457200" indent="-442913">
              <a:spcBef>
                <a:spcPts val="600"/>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400" b="1">
                <a:solidFill>
                  <a:srgbClr val="000000"/>
                </a:solidFill>
                <a:cs typeface="Times New Roman" pitchFamily="16" charset="0"/>
              </a:rPr>
              <a:t>	Deadlock Example (see Figure 22.5)</a:t>
            </a:r>
          </a:p>
          <a:p>
            <a:pPr marL="457200" indent="-442913" algn="just">
              <a:spcBef>
                <a:spcPts val="11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b="1">
                <a:solidFill>
                  <a:srgbClr val="000000"/>
                </a:solidFill>
                <a:cs typeface="Times New Roman" pitchFamily="16" charset="0"/>
              </a:rPr>
              <a:t>	</a:t>
            </a:r>
            <a:r>
              <a:rPr lang="en-US" b="1" u="sng">
                <a:solidFill>
                  <a:srgbClr val="000000"/>
                </a:solidFill>
                <a:cs typeface="Times New Roman" pitchFamily="16" charset="0"/>
              </a:rPr>
              <a:t>T1'</a:t>
            </a:r>
            <a:r>
              <a:rPr lang="en-US" b="1">
                <a:solidFill>
                  <a:srgbClr val="000000"/>
                </a:solidFill>
                <a:cs typeface="Times New Roman" pitchFamily="16" charset="0"/>
              </a:rPr>
              <a:t>			</a:t>
            </a:r>
            <a:r>
              <a:rPr lang="en-US" b="1" u="sng">
                <a:solidFill>
                  <a:srgbClr val="000000"/>
                </a:solidFill>
                <a:cs typeface="Times New Roman" pitchFamily="16" charset="0"/>
              </a:rPr>
              <a:t>T2'</a:t>
            </a:r>
            <a:r>
              <a:rPr lang="en-US" b="1">
                <a:solidFill>
                  <a:srgbClr val="000000"/>
                </a:solidFill>
                <a:cs typeface="Times New Roman" pitchFamily="16" charset="0"/>
              </a:rPr>
              <a:t>		</a:t>
            </a:r>
          </a:p>
          <a:p>
            <a:pPr marL="457200" indent="-442913">
              <a:spcBef>
                <a:spcPts val="11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a:solidFill>
                  <a:srgbClr val="000000"/>
                </a:solidFill>
                <a:cs typeface="Times New Roman" pitchFamily="16" charset="0"/>
              </a:rPr>
              <a:t>	read_lock (Y);				T1' and T2' did follow two-phase</a:t>
            </a:r>
          </a:p>
          <a:p>
            <a:pPr marL="457200" indent="-442913">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a:solidFill>
                  <a:srgbClr val="000000"/>
                </a:solidFill>
                <a:cs typeface="Times New Roman" pitchFamily="16" charset="0"/>
              </a:rPr>
              <a:t>	read_item (Y);				policy but they are deadlock</a:t>
            </a:r>
          </a:p>
          <a:p>
            <a:pPr marL="457200" indent="-442913">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a:solidFill>
                  <a:srgbClr val="000000"/>
                </a:solidFill>
                <a:cs typeface="Times New Roman" pitchFamily="16" charset="0"/>
              </a:rPr>
              <a:t>				read_lock (X);	</a:t>
            </a:r>
          </a:p>
          <a:p>
            <a:pPr marL="457200" indent="-442913">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a:solidFill>
                  <a:srgbClr val="000000"/>
                </a:solidFill>
                <a:cs typeface="Times New Roman" pitchFamily="16" charset="0"/>
              </a:rPr>
              <a:t>				read_item (Y);			    </a:t>
            </a:r>
          </a:p>
          <a:p>
            <a:pPr marL="457200" indent="-442913">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a:solidFill>
                  <a:srgbClr val="000000"/>
                </a:solidFill>
                <a:cs typeface="Times New Roman" pitchFamily="16" charset="0"/>
              </a:rPr>
              <a:t>	write_lock (X);		</a:t>
            </a:r>
          </a:p>
          <a:p>
            <a:pPr marL="457200" indent="-442913">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a:solidFill>
                  <a:srgbClr val="000000"/>
                </a:solidFill>
                <a:cs typeface="Times New Roman" pitchFamily="16" charset="0"/>
              </a:rPr>
              <a:t>	(waits for X)	write_lock (Y);</a:t>
            </a:r>
          </a:p>
          <a:p>
            <a:pPr marL="457200" indent="-442913">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a:solidFill>
                  <a:srgbClr val="000000"/>
                </a:solidFill>
                <a:cs typeface="Times New Roman" pitchFamily="16" charset="0"/>
              </a:rPr>
              <a:t>				(waits for Y)</a:t>
            </a:r>
          </a:p>
          <a:p>
            <a:pPr marL="457200" indent="-442913">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a:solidFill>
                  <a:srgbClr val="000000"/>
                </a:solidFill>
                <a:cs typeface="Times New Roman" pitchFamily="16" charset="0"/>
              </a:rPr>
              <a:t>		</a:t>
            </a:r>
            <a:r>
              <a:rPr lang="en-US" b="1">
                <a:solidFill>
                  <a:srgbClr val="000000"/>
                </a:solidFill>
                <a:cs typeface="Times New Roman" pitchFamily="16" charset="0"/>
              </a:rPr>
              <a:t>Deadlock (T1' and T2')</a:t>
            </a:r>
          </a:p>
          <a:p>
            <a:pPr marL="7581900" lvl="1" indent="0" algn="just">
              <a:lnSpc>
                <a:spcPct val="95000"/>
              </a:lnSpc>
              <a:spcBef>
                <a:spcPts val="225"/>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a:solidFill>
                  <a:srgbClr val="000000"/>
                </a:solidFill>
                <a:cs typeface="Times New Roman" pitchFamily="16" charset="0"/>
              </a:rPr>
              <a:t>	</a:t>
            </a:r>
          </a:p>
        </p:txBody>
      </p:sp>
      <p:sp>
        <p:nvSpPr>
          <p:cNvPr id="25604" name="Line 4"/>
          <p:cNvSpPr>
            <a:spLocks noChangeShapeType="1"/>
          </p:cNvSpPr>
          <p:nvPr/>
        </p:nvSpPr>
        <p:spPr bwMode="auto">
          <a:xfrm>
            <a:off x="885825" y="2800350"/>
            <a:ext cx="1588" cy="1143000"/>
          </a:xfrm>
          <a:prstGeom prst="line">
            <a:avLst/>
          </a:prstGeom>
          <a:noFill/>
          <a:ln w="9360">
            <a:solidFill>
              <a:srgbClr val="FFFFFF"/>
            </a:solidFill>
            <a:miter lim="800000"/>
            <a:headEnd/>
            <a:tailEnd/>
          </a:ln>
          <a:effectLst/>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xfrm>
            <a:off x="228600" y="0"/>
            <a:ext cx="8229600"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2PL Concurrency Control (cont.)</a:t>
            </a:r>
          </a:p>
        </p:txBody>
      </p:sp>
      <p:sp>
        <p:nvSpPr>
          <p:cNvPr id="26626" name="Rectangle 2"/>
          <p:cNvSpPr>
            <a:spLocks noGrp="1" noChangeArrowheads="1"/>
          </p:cNvSpPr>
          <p:nvPr>
            <p:ph type="body" sz="half" idx="1"/>
          </p:nvPr>
        </p:nvSpPr>
        <p:spPr>
          <a:xfrm>
            <a:off x="311150" y="2057400"/>
            <a:ext cx="8521700" cy="3771900"/>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p:txBody>
      </p:sp>
      <p:sp>
        <p:nvSpPr>
          <p:cNvPr id="26627" name="Rectangle 3"/>
          <p:cNvSpPr>
            <a:spLocks noChangeArrowheads="1"/>
          </p:cNvSpPr>
          <p:nvPr/>
        </p:nvSpPr>
        <p:spPr bwMode="auto">
          <a:xfrm>
            <a:off x="457200" y="1524000"/>
            <a:ext cx="7772400" cy="4953000"/>
          </a:xfrm>
          <a:prstGeom prst="rect">
            <a:avLst/>
          </a:prstGeom>
          <a:noFill/>
          <a:ln w="9525">
            <a:noFill/>
            <a:round/>
            <a:headEnd/>
            <a:tailEnd/>
          </a:ln>
          <a:effectLst/>
        </p:spPr>
        <p:txBody>
          <a:bodyPr lIns="90000" tIns="46800" rIns="90000" bIns="46800"/>
          <a:lstStyle/>
          <a:p>
            <a:pPr marL="914400" indent="-900113">
              <a:spcBef>
                <a:spcPts val="60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400" b="1" dirty="0">
                <a:solidFill>
                  <a:srgbClr val="000000"/>
                </a:solidFill>
                <a:cs typeface="Times New Roman" pitchFamily="16" charset="0"/>
              </a:rPr>
              <a:t>Dealing with Deadlock</a:t>
            </a:r>
          </a:p>
          <a:p>
            <a:pPr marL="914400" indent="-900113">
              <a:spcBef>
                <a:spcPts val="60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400" b="1" dirty="0">
                <a:solidFill>
                  <a:srgbClr val="000000"/>
                </a:solidFill>
                <a:cs typeface="Times New Roman" pitchFamily="16" charset="0"/>
              </a:rPr>
              <a:t>	</a:t>
            </a:r>
          </a:p>
          <a:p>
            <a:pPr marL="914400" indent="-900113">
              <a:spcBef>
                <a:spcPts val="60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400" b="1" dirty="0">
                <a:solidFill>
                  <a:srgbClr val="000000"/>
                </a:solidFill>
                <a:cs typeface="Times New Roman" pitchFamily="16" charset="0"/>
              </a:rPr>
              <a:t>     Deadlock prevention</a:t>
            </a:r>
          </a:p>
          <a:p>
            <a:pPr marL="914400" indent="-900113" algn="just">
              <a:spcBef>
                <a:spcPts val="1125"/>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dirty="0">
                <a:solidFill>
                  <a:srgbClr val="000000"/>
                </a:solidFill>
                <a:cs typeface="Times New Roman" pitchFamily="16" charset="0"/>
              </a:rPr>
              <a:t>	System enforces additional rules (deadlock prevention protocol) to ensure deadlock do not occur – many protocols (see later for some examples)</a:t>
            </a:r>
          </a:p>
          <a:p>
            <a:pPr marL="914400" indent="-900113" algn="just">
              <a:spcBef>
                <a:spcPts val="1125"/>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endParaRPr lang="en-US" dirty="0">
              <a:solidFill>
                <a:srgbClr val="000000"/>
              </a:solidFill>
              <a:cs typeface="Times New Roman" pitchFamily="16" charset="0"/>
            </a:endParaRPr>
          </a:p>
          <a:p>
            <a:pPr marL="914400" indent="-900113">
              <a:spcBef>
                <a:spcPts val="60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400" b="1" dirty="0">
                <a:solidFill>
                  <a:srgbClr val="000000"/>
                </a:solidFill>
                <a:latin typeface="Times New Roman" pitchFamily="16" charset="0"/>
                <a:cs typeface="Times New Roman" pitchFamily="16" charset="0"/>
              </a:rPr>
              <a:t>     </a:t>
            </a:r>
            <a:r>
              <a:rPr lang="en-US" sz="2400" b="1" dirty="0">
                <a:solidFill>
                  <a:srgbClr val="000000"/>
                </a:solidFill>
                <a:cs typeface="Times New Roman" pitchFamily="16" charset="0"/>
              </a:rPr>
              <a:t>Deadlock detection and resolution</a:t>
            </a:r>
          </a:p>
          <a:p>
            <a:pPr marL="914400" indent="-900113" algn="just">
              <a:spcBef>
                <a:spcPts val="1125"/>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dirty="0">
                <a:solidFill>
                  <a:srgbClr val="000000"/>
                </a:solidFill>
                <a:cs typeface="Times New Roman" pitchFamily="16" charset="0"/>
              </a:rPr>
              <a:t>	System checks for a state of deadlock – if a deadlock exists, one of the transactions involved in the deadlock is aborted</a:t>
            </a:r>
          </a:p>
          <a:p>
            <a:pPr marL="7581900" lvl="1" indent="0" algn="just">
              <a:lnSpc>
                <a:spcPct val="95000"/>
              </a:lnSpc>
              <a:spcBef>
                <a:spcPts val="225"/>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dirty="0">
                <a:solidFill>
                  <a:srgbClr val="000000"/>
                </a:solidFill>
                <a:cs typeface="Times New Roman" pitchFamily="16" charset="0"/>
              </a:rPr>
              <a:t>	</a:t>
            </a:r>
          </a:p>
        </p:txBody>
      </p:sp>
      <p:sp>
        <p:nvSpPr>
          <p:cNvPr id="26628" name="Line 4"/>
          <p:cNvSpPr>
            <a:spLocks noChangeShapeType="1"/>
          </p:cNvSpPr>
          <p:nvPr/>
        </p:nvSpPr>
        <p:spPr bwMode="auto">
          <a:xfrm>
            <a:off x="885825" y="2800350"/>
            <a:ext cx="1588" cy="1143000"/>
          </a:xfrm>
          <a:prstGeom prst="line">
            <a:avLst/>
          </a:prstGeom>
          <a:noFill/>
          <a:ln w="9360">
            <a:solidFill>
              <a:srgbClr val="FFFFFF"/>
            </a:solidFill>
            <a:miter lim="800000"/>
            <a:headEnd/>
            <a:tailEnd/>
          </a:ln>
          <a:effectLst/>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228600" y="0"/>
            <a:ext cx="8229600"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2PL Concurrency Control (cont.)</a:t>
            </a:r>
          </a:p>
        </p:txBody>
      </p:sp>
      <p:sp>
        <p:nvSpPr>
          <p:cNvPr id="27650" name="Rectangle 2"/>
          <p:cNvSpPr>
            <a:spLocks noGrp="1" noChangeArrowheads="1"/>
          </p:cNvSpPr>
          <p:nvPr>
            <p:ph type="body" sz="half" idx="1"/>
          </p:nvPr>
        </p:nvSpPr>
        <p:spPr>
          <a:xfrm>
            <a:off x="381000" y="1752600"/>
            <a:ext cx="8521700" cy="3771900"/>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p:txBody>
      </p:sp>
      <p:sp>
        <p:nvSpPr>
          <p:cNvPr id="27651" name="Rectangle 3"/>
          <p:cNvSpPr>
            <a:spLocks noChangeArrowheads="1"/>
          </p:cNvSpPr>
          <p:nvPr/>
        </p:nvSpPr>
        <p:spPr bwMode="auto">
          <a:xfrm>
            <a:off x="685800" y="1020763"/>
            <a:ext cx="7772400" cy="4953000"/>
          </a:xfrm>
          <a:prstGeom prst="rect">
            <a:avLst/>
          </a:prstGeom>
          <a:noFill/>
          <a:ln w="9525">
            <a:noFill/>
            <a:round/>
            <a:headEnd/>
            <a:tailEnd/>
          </a:ln>
          <a:effectLst/>
        </p:spPr>
        <p:txBody>
          <a:bodyPr lIns="90000" tIns="46800" rIns="90000" bIns="46800"/>
          <a:lstStyle/>
          <a:p>
            <a:pPr marL="914400" indent="-900113">
              <a:spcBef>
                <a:spcPts val="60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endParaRPr lang="en-US" sz="2400" b="1">
              <a:solidFill>
                <a:srgbClr val="000000"/>
              </a:solidFill>
              <a:cs typeface="Times New Roman" pitchFamily="16" charset="0"/>
            </a:endParaRPr>
          </a:p>
          <a:p>
            <a:pPr marL="914400" indent="-900113">
              <a:spcBef>
                <a:spcPts val="60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400" b="1">
                <a:solidFill>
                  <a:srgbClr val="000000"/>
                </a:solidFill>
                <a:cs typeface="Times New Roman" pitchFamily="16" charset="0"/>
              </a:rPr>
              <a:t>	</a:t>
            </a:r>
          </a:p>
          <a:p>
            <a:pPr marL="914400" indent="-900113">
              <a:spcBef>
                <a:spcPts val="60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400" b="1">
                <a:solidFill>
                  <a:srgbClr val="000000"/>
                </a:solidFill>
                <a:cs typeface="Times New Roman" pitchFamily="16" charset="0"/>
              </a:rPr>
              <a:t>     1. Deadlock detection and resolution</a:t>
            </a:r>
          </a:p>
          <a:p>
            <a:pPr marL="914400" indent="-900113" algn="just">
              <a:spcBef>
                <a:spcPts val="1125"/>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a:solidFill>
                  <a:srgbClr val="000000"/>
                </a:solidFill>
                <a:cs typeface="Times New Roman" pitchFamily="16" charset="0"/>
              </a:rPr>
              <a:t>	</a:t>
            </a:r>
            <a:r>
              <a:rPr lang="en-US">
                <a:solidFill>
                  <a:srgbClr val="000000"/>
                </a:solidFill>
                <a:cs typeface="Times New Roman" pitchFamily="16" charset="0"/>
              </a:rPr>
              <a:t>In this approach, deadlocks are allowed to happen. The system maintains a </a:t>
            </a:r>
            <a:r>
              <a:rPr lang="en-US" i="1">
                <a:solidFill>
                  <a:srgbClr val="000000"/>
                </a:solidFill>
                <a:cs typeface="Times New Roman" pitchFamily="16" charset="0"/>
              </a:rPr>
              <a:t>wait-for graph</a:t>
            </a:r>
            <a:r>
              <a:rPr lang="en-US">
                <a:solidFill>
                  <a:srgbClr val="000000"/>
                </a:solidFill>
                <a:cs typeface="Times New Roman" pitchFamily="16" charset="0"/>
              </a:rPr>
              <a:t> for detecting cycles. If a cycle exists, then one transaction involved in the cycle is selected (victim) and rolled-back (aborted).</a:t>
            </a:r>
          </a:p>
          <a:p>
            <a:pPr marL="914400" indent="-900113" algn="just">
              <a:spcBef>
                <a:spcPts val="1125"/>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a:solidFill>
                  <a:srgbClr val="000000"/>
                </a:solidFill>
                <a:cs typeface="Times New Roman" pitchFamily="16" charset="0"/>
              </a:rPr>
              <a:t>	A </a:t>
            </a:r>
            <a:r>
              <a:rPr lang="en-US" b="1">
                <a:solidFill>
                  <a:srgbClr val="000000"/>
                </a:solidFill>
                <a:cs typeface="Times New Roman" pitchFamily="16" charset="0"/>
              </a:rPr>
              <a:t>wait-for graph</a:t>
            </a:r>
            <a:r>
              <a:rPr lang="en-US">
                <a:solidFill>
                  <a:srgbClr val="000000"/>
                </a:solidFill>
                <a:cs typeface="Times New Roman" pitchFamily="16" charset="0"/>
              </a:rPr>
              <a:t> contains a node for each transaction. When a transaction (say Ti) is blocked because it requests an item X held by another transaction Tj in conflicting mode, a directed edge is created from Ti to Tj (Ti is waiting on Tj to unlock the item). The system checks for cycles; if a cycle exists, a state of deadlock is detected (see Figure 22.5).</a:t>
            </a:r>
          </a:p>
          <a:p>
            <a:pPr marL="7581900" lvl="1" indent="0" algn="just">
              <a:lnSpc>
                <a:spcPct val="95000"/>
              </a:lnSpc>
              <a:spcBef>
                <a:spcPts val="225"/>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a:solidFill>
                  <a:srgbClr val="000000"/>
                </a:solidFill>
                <a:cs typeface="Times New Roman" pitchFamily="16" charset="0"/>
              </a:rPr>
              <a:t>	</a:t>
            </a:r>
          </a:p>
        </p:txBody>
      </p:sp>
      <p:sp>
        <p:nvSpPr>
          <p:cNvPr id="27652" name="Line 4"/>
          <p:cNvSpPr>
            <a:spLocks noChangeShapeType="1"/>
          </p:cNvSpPr>
          <p:nvPr/>
        </p:nvSpPr>
        <p:spPr bwMode="auto">
          <a:xfrm>
            <a:off x="885825" y="2800350"/>
            <a:ext cx="1588" cy="1143000"/>
          </a:xfrm>
          <a:prstGeom prst="line">
            <a:avLst/>
          </a:prstGeom>
          <a:noFill/>
          <a:ln w="9360">
            <a:solidFill>
              <a:srgbClr val="FFFFFF"/>
            </a:solidFill>
            <a:miter lim="800000"/>
            <a:headEnd/>
            <a:tailEnd/>
          </a:ln>
          <a:effectLst/>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xfrm>
            <a:off x="0" y="30163"/>
            <a:ext cx="8485188"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2PL Concurrency Control (cont.)</a:t>
            </a:r>
          </a:p>
        </p:txBody>
      </p:sp>
      <p:sp>
        <p:nvSpPr>
          <p:cNvPr id="28674" name="Rectangle 2"/>
          <p:cNvSpPr>
            <a:spLocks noGrp="1" noChangeArrowheads="1"/>
          </p:cNvSpPr>
          <p:nvPr>
            <p:ph type="body" sz="half" idx="1"/>
          </p:nvPr>
        </p:nvSpPr>
        <p:spPr>
          <a:xfrm>
            <a:off x="381000" y="1752600"/>
            <a:ext cx="8521700" cy="3771900"/>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p:txBody>
      </p:sp>
      <p:sp>
        <p:nvSpPr>
          <p:cNvPr id="28675" name="Rectangle 3"/>
          <p:cNvSpPr>
            <a:spLocks noChangeArrowheads="1"/>
          </p:cNvSpPr>
          <p:nvPr/>
        </p:nvSpPr>
        <p:spPr bwMode="auto">
          <a:xfrm>
            <a:off x="685800" y="1020763"/>
            <a:ext cx="7772400" cy="4953000"/>
          </a:xfrm>
          <a:prstGeom prst="rect">
            <a:avLst/>
          </a:prstGeom>
          <a:noFill/>
          <a:ln w="9525">
            <a:noFill/>
            <a:round/>
            <a:headEnd/>
            <a:tailEnd/>
          </a:ln>
          <a:effectLst/>
        </p:spPr>
        <p:txBody>
          <a:bodyPr lIns="90000" tIns="46800" rIns="90000" bIns="46800"/>
          <a:lstStyle/>
          <a:p>
            <a:pPr marL="914400" indent="-900113">
              <a:spcBef>
                <a:spcPts val="60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endParaRPr lang="en-US" sz="2400" b="1">
              <a:solidFill>
                <a:srgbClr val="000000"/>
              </a:solidFill>
              <a:cs typeface="Times New Roman" pitchFamily="16" charset="0"/>
            </a:endParaRPr>
          </a:p>
          <a:p>
            <a:pPr marL="914400" indent="-900113">
              <a:spcBef>
                <a:spcPts val="60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400" b="1">
                <a:solidFill>
                  <a:srgbClr val="000000"/>
                </a:solidFill>
                <a:cs typeface="Times New Roman" pitchFamily="16" charset="0"/>
              </a:rPr>
              <a:t>2. Deadlock prevention</a:t>
            </a:r>
          </a:p>
          <a:p>
            <a:pPr marL="914400" indent="-900113" algn="just">
              <a:spcBef>
                <a:spcPts val="125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a:solidFill>
                  <a:srgbClr val="000000"/>
                </a:solidFill>
                <a:cs typeface="Times New Roman" pitchFamily="16" charset="0"/>
              </a:rPr>
              <a:t>	There are several protocols. Some of them are:</a:t>
            </a:r>
          </a:p>
          <a:p>
            <a:pPr marL="914400" indent="-900113" algn="just">
              <a:spcBef>
                <a:spcPts val="125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a:solidFill>
                  <a:srgbClr val="000000"/>
                </a:solidFill>
                <a:cs typeface="Times New Roman" pitchFamily="16" charset="0"/>
              </a:rPr>
              <a:t>1. Conservative 2PL, as we discussed earlier.</a:t>
            </a:r>
          </a:p>
          <a:p>
            <a:pPr marL="914400" indent="-900113" algn="just">
              <a:spcBef>
                <a:spcPts val="125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a:solidFill>
                  <a:srgbClr val="000000"/>
                </a:solidFill>
                <a:cs typeface="Times New Roman" pitchFamily="16" charset="0"/>
              </a:rPr>
              <a:t>2. No-waiting protocol: A transaction never waits; if Ti requests an item that is held by Tj in conflicting mode, Ti is aborted. Can result in </a:t>
            </a:r>
            <a:r>
              <a:rPr lang="en-US" b="1" i="1">
                <a:solidFill>
                  <a:srgbClr val="000000"/>
                </a:solidFill>
                <a:cs typeface="Times New Roman" pitchFamily="16" charset="0"/>
              </a:rPr>
              <a:t>needless transaction aborts</a:t>
            </a:r>
            <a:r>
              <a:rPr lang="en-US" b="1">
                <a:solidFill>
                  <a:srgbClr val="000000"/>
                </a:solidFill>
                <a:cs typeface="Times New Roman" pitchFamily="16" charset="0"/>
              </a:rPr>
              <a:t> because deadlock might have never occurred</a:t>
            </a:r>
          </a:p>
          <a:p>
            <a:pPr marL="914400" indent="-900113" algn="just">
              <a:spcBef>
                <a:spcPts val="125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a:solidFill>
                  <a:srgbClr val="000000"/>
                </a:solidFill>
                <a:cs typeface="Times New Roman" pitchFamily="16" charset="0"/>
              </a:rPr>
              <a:t>3. Cautious waiting protocol: If Ti requests an item that is held by Tj in conflicting mode, the system checks the status of Tj; if Tj is </a:t>
            </a:r>
            <a:r>
              <a:rPr lang="en-US" b="1" i="1">
                <a:solidFill>
                  <a:srgbClr val="000000"/>
                </a:solidFill>
                <a:cs typeface="Times New Roman" pitchFamily="16" charset="0"/>
              </a:rPr>
              <a:t>not blocked, </a:t>
            </a:r>
            <a:r>
              <a:rPr lang="en-US" b="1">
                <a:solidFill>
                  <a:srgbClr val="000000"/>
                </a:solidFill>
                <a:cs typeface="Times New Roman" pitchFamily="16" charset="0"/>
              </a:rPr>
              <a:t>then Ti waits – if Tj </a:t>
            </a:r>
            <a:r>
              <a:rPr lang="en-US" b="1" i="1">
                <a:solidFill>
                  <a:srgbClr val="000000"/>
                </a:solidFill>
                <a:cs typeface="Times New Roman" pitchFamily="16" charset="0"/>
              </a:rPr>
              <a:t>is blocked, </a:t>
            </a:r>
            <a:r>
              <a:rPr lang="en-US" b="1">
                <a:solidFill>
                  <a:srgbClr val="000000"/>
                </a:solidFill>
                <a:cs typeface="Times New Roman" pitchFamily="16" charset="0"/>
              </a:rPr>
              <a:t>then Ti aborts. Reduces the number of needlessly aborted transactions</a:t>
            </a:r>
          </a:p>
        </p:txBody>
      </p:sp>
      <p:sp>
        <p:nvSpPr>
          <p:cNvPr id="28676" name="Line 4"/>
          <p:cNvSpPr>
            <a:spLocks noChangeShapeType="1"/>
          </p:cNvSpPr>
          <p:nvPr/>
        </p:nvSpPr>
        <p:spPr bwMode="auto">
          <a:xfrm>
            <a:off x="885825" y="2800350"/>
            <a:ext cx="1588" cy="1143000"/>
          </a:xfrm>
          <a:prstGeom prst="line">
            <a:avLst/>
          </a:prstGeom>
          <a:noFill/>
          <a:ln w="9360">
            <a:solidFill>
              <a:srgbClr val="FFFFFF"/>
            </a:solidFill>
            <a:miter lim="800000"/>
            <a:headEnd/>
            <a:tailEnd/>
          </a:ln>
          <a:effectLst/>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xfrm>
            <a:off x="0" y="30163"/>
            <a:ext cx="8485188"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2PL Concurrency Control (cont.)</a:t>
            </a:r>
          </a:p>
        </p:txBody>
      </p:sp>
      <p:sp>
        <p:nvSpPr>
          <p:cNvPr id="29698" name="Rectangle 2"/>
          <p:cNvSpPr>
            <a:spLocks noGrp="1" noChangeArrowheads="1"/>
          </p:cNvSpPr>
          <p:nvPr>
            <p:ph type="body" sz="half" idx="1"/>
          </p:nvPr>
        </p:nvSpPr>
        <p:spPr>
          <a:xfrm>
            <a:off x="311150" y="2209800"/>
            <a:ext cx="8521700" cy="3771900"/>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p:txBody>
      </p:sp>
      <p:sp>
        <p:nvSpPr>
          <p:cNvPr id="29699" name="Rectangle 3"/>
          <p:cNvSpPr>
            <a:spLocks noChangeArrowheads="1"/>
          </p:cNvSpPr>
          <p:nvPr/>
        </p:nvSpPr>
        <p:spPr bwMode="auto">
          <a:xfrm>
            <a:off x="685800" y="1524000"/>
            <a:ext cx="7772400" cy="4953000"/>
          </a:xfrm>
          <a:prstGeom prst="rect">
            <a:avLst/>
          </a:prstGeom>
          <a:noFill/>
          <a:ln w="9525">
            <a:noFill/>
            <a:round/>
            <a:headEnd/>
            <a:tailEnd/>
          </a:ln>
          <a:effectLst/>
        </p:spPr>
        <p:txBody>
          <a:bodyPr lIns="90000" tIns="46800" rIns="90000" bIns="46800"/>
          <a:lstStyle/>
          <a:p>
            <a:pPr marL="914400" indent="-900113">
              <a:spcBef>
                <a:spcPts val="60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400" b="1" dirty="0">
                <a:solidFill>
                  <a:srgbClr val="000000"/>
                </a:solidFill>
                <a:cs typeface="Times New Roman" pitchFamily="16" charset="0"/>
              </a:rPr>
              <a:t>2. Deadlock prevention (cont.)</a:t>
            </a:r>
          </a:p>
          <a:p>
            <a:pPr marL="914400" indent="-900113" algn="just">
              <a:spcBef>
                <a:spcPts val="125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dirty="0">
                <a:solidFill>
                  <a:srgbClr val="000000"/>
                </a:solidFill>
                <a:cs typeface="Times New Roman" pitchFamily="16" charset="0"/>
              </a:rPr>
              <a:t>4. Wound-wait and wait-die: Both use transaction timestamp TS(T), which is a monotonically increasing unique id given to each transaction based on their starting time</a:t>
            </a:r>
          </a:p>
          <a:p>
            <a:pPr marL="914400" indent="-900113" algn="just">
              <a:spcBef>
                <a:spcPts val="125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dirty="0">
                <a:solidFill>
                  <a:srgbClr val="000000"/>
                </a:solidFill>
                <a:cs typeface="Times New Roman" pitchFamily="16" charset="0"/>
              </a:rPr>
              <a:t>TS(T1) &lt; TS(T2) means that T1 started before T2 (T1 </a:t>
            </a:r>
            <a:r>
              <a:rPr lang="en-US" b="1" i="1" dirty="0">
                <a:solidFill>
                  <a:srgbClr val="000000"/>
                </a:solidFill>
                <a:cs typeface="Times New Roman" pitchFamily="16" charset="0"/>
              </a:rPr>
              <a:t>older than </a:t>
            </a:r>
            <a:r>
              <a:rPr lang="en-US" b="1" dirty="0">
                <a:solidFill>
                  <a:srgbClr val="000000"/>
                </a:solidFill>
                <a:cs typeface="Times New Roman" pitchFamily="16" charset="0"/>
              </a:rPr>
              <a:t>T2)</a:t>
            </a:r>
          </a:p>
          <a:p>
            <a:pPr marL="914400" indent="-900113" algn="just">
              <a:spcBef>
                <a:spcPts val="125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dirty="0">
                <a:solidFill>
                  <a:srgbClr val="000000"/>
                </a:solidFill>
                <a:cs typeface="Times New Roman" pitchFamily="16" charset="0"/>
              </a:rPr>
              <a:t>(Can also say T2 </a:t>
            </a:r>
            <a:r>
              <a:rPr lang="en-US" b="1" i="1" dirty="0">
                <a:solidFill>
                  <a:srgbClr val="000000"/>
                </a:solidFill>
                <a:cs typeface="Times New Roman" pitchFamily="16" charset="0"/>
              </a:rPr>
              <a:t>younger than </a:t>
            </a:r>
            <a:r>
              <a:rPr lang="en-US" b="1" dirty="0">
                <a:solidFill>
                  <a:srgbClr val="000000"/>
                </a:solidFill>
                <a:cs typeface="Times New Roman" pitchFamily="16" charset="0"/>
              </a:rPr>
              <a:t>T1)</a:t>
            </a:r>
          </a:p>
          <a:p>
            <a:pPr marL="914400" indent="-900113" algn="just">
              <a:spcBef>
                <a:spcPts val="125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u="sng" dirty="0">
                <a:solidFill>
                  <a:srgbClr val="000000"/>
                </a:solidFill>
                <a:cs typeface="Times New Roman" pitchFamily="16" charset="0"/>
              </a:rPr>
              <a:t>Wait-die:</a:t>
            </a:r>
          </a:p>
          <a:p>
            <a:pPr marL="914400" indent="-900113" algn="just">
              <a:spcBef>
                <a:spcPts val="125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dirty="0">
                <a:solidFill>
                  <a:srgbClr val="000000"/>
                </a:solidFill>
                <a:cs typeface="Times New Roman" pitchFamily="16" charset="0"/>
              </a:rPr>
              <a:t>If Ti requests an item X that is held by </a:t>
            </a:r>
            <a:r>
              <a:rPr lang="en-US" b="1" dirty="0" err="1">
                <a:solidFill>
                  <a:srgbClr val="000000"/>
                </a:solidFill>
                <a:cs typeface="Times New Roman" pitchFamily="16" charset="0"/>
              </a:rPr>
              <a:t>Tj</a:t>
            </a:r>
            <a:r>
              <a:rPr lang="en-US" b="1" dirty="0">
                <a:solidFill>
                  <a:srgbClr val="000000"/>
                </a:solidFill>
                <a:cs typeface="Times New Roman" pitchFamily="16" charset="0"/>
              </a:rPr>
              <a:t> in conflicting mode, then</a:t>
            </a:r>
          </a:p>
          <a:p>
            <a:pPr marL="1655763" lvl="1" indent="-1184275" algn="just">
              <a:spcBef>
                <a:spcPts val="125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dirty="0">
                <a:solidFill>
                  <a:srgbClr val="000000"/>
                </a:solidFill>
                <a:cs typeface="Times New Roman" pitchFamily="16" charset="0"/>
              </a:rPr>
              <a:t>if TS(Ti) &lt; TS(</a:t>
            </a:r>
            <a:r>
              <a:rPr lang="en-US" b="1" dirty="0" err="1">
                <a:solidFill>
                  <a:srgbClr val="000000"/>
                </a:solidFill>
                <a:cs typeface="Times New Roman" pitchFamily="16" charset="0"/>
              </a:rPr>
              <a:t>Tj</a:t>
            </a:r>
            <a:r>
              <a:rPr lang="en-US" b="1" dirty="0">
                <a:solidFill>
                  <a:srgbClr val="000000"/>
                </a:solidFill>
                <a:cs typeface="Times New Roman" pitchFamily="16" charset="0"/>
              </a:rPr>
              <a:t>) then Ti waits (on a younger transaction </a:t>
            </a:r>
            <a:r>
              <a:rPr lang="en-US" b="1" dirty="0" err="1">
                <a:solidFill>
                  <a:srgbClr val="000000"/>
                </a:solidFill>
                <a:cs typeface="Times New Roman" pitchFamily="16" charset="0"/>
              </a:rPr>
              <a:t>Tj</a:t>
            </a:r>
            <a:r>
              <a:rPr lang="en-US" b="1" dirty="0">
                <a:solidFill>
                  <a:srgbClr val="000000"/>
                </a:solidFill>
                <a:cs typeface="Times New Roman" pitchFamily="16" charset="0"/>
              </a:rPr>
              <a:t>)</a:t>
            </a:r>
          </a:p>
          <a:p>
            <a:pPr marL="2057400" lvl="2" indent="-1128713" algn="just">
              <a:spcBef>
                <a:spcPts val="125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dirty="0">
                <a:solidFill>
                  <a:srgbClr val="000000"/>
                </a:solidFill>
                <a:cs typeface="Times New Roman" pitchFamily="16" charset="0"/>
              </a:rPr>
              <a:t>else Ti dies (if Ti is younger than </a:t>
            </a:r>
            <a:r>
              <a:rPr lang="en-US" b="1" dirty="0" err="1">
                <a:solidFill>
                  <a:srgbClr val="000000"/>
                </a:solidFill>
                <a:cs typeface="Times New Roman" pitchFamily="16" charset="0"/>
              </a:rPr>
              <a:t>Tj</a:t>
            </a:r>
            <a:r>
              <a:rPr lang="en-US" b="1" dirty="0">
                <a:solidFill>
                  <a:srgbClr val="000000"/>
                </a:solidFill>
                <a:cs typeface="Times New Roman" pitchFamily="16" charset="0"/>
              </a:rPr>
              <a:t>, it aborts)</a:t>
            </a:r>
          </a:p>
          <a:p>
            <a:pPr marL="2057400" lvl="2" indent="-1128713">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dirty="0">
                <a:solidFill>
                  <a:srgbClr val="000000"/>
                </a:solidFill>
              </a:rPr>
              <a:t>[In wait-die, transactions only wait on </a:t>
            </a:r>
            <a:r>
              <a:rPr lang="en-US" i="1" dirty="0">
                <a:solidFill>
                  <a:srgbClr val="000000"/>
                </a:solidFill>
              </a:rPr>
              <a:t>younger transactions</a:t>
            </a:r>
            <a:r>
              <a:rPr lang="en-US" dirty="0">
                <a:solidFill>
                  <a:srgbClr val="000000"/>
                </a:solidFill>
              </a:rPr>
              <a:t> that started later, so no cycle ever occurs in wait-for graph – if transaction requesting lock is younger than that holding the lock, requesting transaction aborts (dies)]</a:t>
            </a:r>
          </a:p>
        </p:txBody>
      </p:sp>
      <p:sp>
        <p:nvSpPr>
          <p:cNvPr id="29700" name="Line 4"/>
          <p:cNvSpPr>
            <a:spLocks noChangeShapeType="1"/>
          </p:cNvSpPr>
          <p:nvPr/>
        </p:nvSpPr>
        <p:spPr bwMode="auto">
          <a:xfrm>
            <a:off x="885825" y="2800350"/>
            <a:ext cx="1588" cy="1143000"/>
          </a:xfrm>
          <a:prstGeom prst="line">
            <a:avLst/>
          </a:prstGeom>
          <a:noFill/>
          <a:ln w="9360">
            <a:solidFill>
              <a:srgbClr val="FFFFFF"/>
            </a:solidFill>
            <a:miter lim="800000"/>
            <a:headEnd/>
            <a:tailEnd/>
          </a:ln>
          <a:effectLst/>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xfrm>
            <a:off x="0" y="30163"/>
            <a:ext cx="8485188"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2PL Concurrency Control (cont.)</a:t>
            </a:r>
          </a:p>
        </p:txBody>
      </p:sp>
      <p:sp>
        <p:nvSpPr>
          <p:cNvPr id="30722" name="Rectangle 2"/>
          <p:cNvSpPr>
            <a:spLocks noGrp="1" noChangeArrowheads="1"/>
          </p:cNvSpPr>
          <p:nvPr>
            <p:ph type="body" sz="half" idx="1"/>
          </p:nvPr>
        </p:nvSpPr>
        <p:spPr>
          <a:xfrm>
            <a:off x="381000" y="1752600"/>
            <a:ext cx="8521700" cy="3771900"/>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p:txBody>
      </p:sp>
      <p:sp>
        <p:nvSpPr>
          <p:cNvPr id="30723" name="Rectangle 3"/>
          <p:cNvSpPr>
            <a:spLocks noChangeArrowheads="1"/>
          </p:cNvSpPr>
          <p:nvPr/>
        </p:nvSpPr>
        <p:spPr bwMode="auto">
          <a:xfrm>
            <a:off x="685800" y="1600200"/>
            <a:ext cx="7772400" cy="4953000"/>
          </a:xfrm>
          <a:prstGeom prst="rect">
            <a:avLst/>
          </a:prstGeom>
          <a:noFill/>
          <a:ln w="9525">
            <a:noFill/>
            <a:round/>
            <a:headEnd/>
            <a:tailEnd/>
          </a:ln>
          <a:effectLst/>
        </p:spPr>
        <p:txBody>
          <a:bodyPr lIns="90000" tIns="46800" rIns="90000" bIns="46800"/>
          <a:lstStyle/>
          <a:p>
            <a:pPr marL="914400" indent="-900113">
              <a:spcBef>
                <a:spcPts val="60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400" b="1">
                <a:solidFill>
                  <a:srgbClr val="000000"/>
                </a:solidFill>
                <a:cs typeface="Times New Roman" pitchFamily="16" charset="0"/>
              </a:rPr>
              <a:t>2. Deadlock prevention (cont.)</a:t>
            </a:r>
          </a:p>
          <a:p>
            <a:pPr marL="914400" indent="-900113" algn="just">
              <a:spcBef>
                <a:spcPts val="125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a:solidFill>
                  <a:srgbClr val="000000"/>
                </a:solidFill>
                <a:cs typeface="Times New Roman" pitchFamily="16" charset="0"/>
              </a:rPr>
              <a:t>4. Wound-wait and wait-die (cont.):</a:t>
            </a:r>
          </a:p>
          <a:p>
            <a:pPr marL="914400" indent="-900113" algn="just">
              <a:spcBef>
                <a:spcPts val="125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u="sng">
                <a:solidFill>
                  <a:srgbClr val="000000"/>
                </a:solidFill>
                <a:cs typeface="Times New Roman" pitchFamily="16" charset="0"/>
              </a:rPr>
              <a:t>Wound-wait:</a:t>
            </a:r>
          </a:p>
          <a:p>
            <a:pPr marL="914400" indent="-900113" algn="just">
              <a:spcBef>
                <a:spcPts val="125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a:solidFill>
                  <a:srgbClr val="000000"/>
                </a:solidFill>
                <a:cs typeface="Times New Roman" pitchFamily="16" charset="0"/>
              </a:rPr>
              <a:t>If Ti requests an item X that is held by Tj in conflicting mode, then</a:t>
            </a:r>
          </a:p>
          <a:p>
            <a:pPr marL="1655763" lvl="1" indent="-1184275" algn="just">
              <a:spcBef>
                <a:spcPts val="125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a:solidFill>
                  <a:srgbClr val="000000"/>
                </a:solidFill>
                <a:cs typeface="Times New Roman" pitchFamily="16" charset="0"/>
              </a:rPr>
              <a:t>if TS(Ti) &lt; TS(Tj) then Tj is aborted (Ti wounds younger Tj)</a:t>
            </a:r>
          </a:p>
          <a:p>
            <a:pPr marL="2057400" lvl="2" indent="-1128713" algn="just">
              <a:spcBef>
                <a:spcPts val="125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a:solidFill>
                  <a:srgbClr val="000000"/>
                </a:solidFill>
                <a:cs typeface="Times New Roman" pitchFamily="16" charset="0"/>
              </a:rPr>
              <a:t>else Ti waits (on an older transaction Tj)</a:t>
            </a:r>
          </a:p>
          <a:p>
            <a:pPr marL="2057400" lvl="2" indent="-1128713">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a:solidFill>
                  <a:srgbClr val="000000"/>
                </a:solidFill>
              </a:rPr>
              <a:t>[In wound-wait, transactions only wait on older</a:t>
            </a:r>
            <a:r>
              <a:rPr lang="en-US" i="1">
                <a:solidFill>
                  <a:srgbClr val="000000"/>
                </a:solidFill>
              </a:rPr>
              <a:t> transactions</a:t>
            </a:r>
            <a:r>
              <a:rPr lang="en-US">
                <a:solidFill>
                  <a:srgbClr val="000000"/>
                </a:solidFill>
              </a:rPr>
              <a:t> that started earlier, so no cycle ever occurs in wait-for graph – if transaction requesting lock is older than that holding the lock, transaction holding the lock is preemptively aborted]</a:t>
            </a:r>
          </a:p>
        </p:txBody>
      </p:sp>
      <p:sp>
        <p:nvSpPr>
          <p:cNvPr id="30724" name="Line 4"/>
          <p:cNvSpPr>
            <a:spLocks noChangeShapeType="1"/>
          </p:cNvSpPr>
          <p:nvPr/>
        </p:nvSpPr>
        <p:spPr bwMode="auto">
          <a:xfrm>
            <a:off x="885825" y="2800350"/>
            <a:ext cx="1588" cy="1143000"/>
          </a:xfrm>
          <a:prstGeom prst="line">
            <a:avLst/>
          </a:prstGeom>
          <a:noFill/>
          <a:ln w="9360">
            <a:solidFill>
              <a:srgbClr val="FFFFFF"/>
            </a:solidFill>
            <a:miter lim="800000"/>
            <a:headEnd/>
            <a:tailEnd/>
          </a:ln>
          <a:effectLst/>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xfrm>
            <a:off x="1284288" y="190500"/>
            <a:ext cx="7173912"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Database Concurrency Control</a:t>
            </a:r>
          </a:p>
        </p:txBody>
      </p:sp>
      <p:sp>
        <p:nvSpPr>
          <p:cNvPr id="31746" name="Rectangle 2"/>
          <p:cNvSpPr>
            <a:spLocks noGrp="1" noChangeArrowheads="1"/>
          </p:cNvSpPr>
          <p:nvPr>
            <p:ph type="body" sz="half" idx="1"/>
          </p:nvPr>
        </p:nvSpPr>
        <p:spPr>
          <a:xfrm>
            <a:off x="311150" y="1981200"/>
            <a:ext cx="8521700" cy="3771900"/>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p:txBody>
      </p:sp>
      <p:sp>
        <p:nvSpPr>
          <p:cNvPr id="31747" name="Rectangle 3"/>
          <p:cNvSpPr>
            <a:spLocks noChangeArrowheads="1"/>
          </p:cNvSpPr>
          <p:nvPr/>
        </p:nvSpPr>
        <p:spPr bwMode="auto">
          <a:xfrm>
            <a:off x="685800" y="1524000"/>
            <a:ext cx="7772400" cy="4953000"/>
          </a:xfrm>
          <a:prstGeom prst="rect">
            <a:avLst/>
          </a:prstGeom>
          <a:noFill/>
          <a:ln w="9525">
            <a:noFill/>
            <a:round/>
            <a:headEnd/>
            <a:tailEnd/>
          </a:ln>
          <a:effectLst/>
        </p:spPr>
        <p:txBody>
          <a:bodyPr lIns="90000" tIns="46800" rIns="90000" bIns="46800"/>
          <a:lstStyle/>
          <a:p>
            <a:pPr marL="914400" indent="-900113">
              <a:spcBef>
                <a:spcPts val="60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400" b="1">
                <a:solidFill>
                  <a:srgbClr val="000000"/>
                </a:solidFill>
                <a:cs typeface="Times New Roman" pitchFamily="16" charset="0"/>
              </a:rPr>
              <a:t>Dealing With Starvation</a:t>
            </a:r>
          </a:p>
          <a:p>
            <a:pPr marL="914400" indent="-900113" algn="just">
              <a:spcBef>
                <a:spcPts val="1125"/>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a:solidFill>
                  <a:srgbClr val="000000"/>
                </a:solidFill>
                <a:cs typeface="Times New Roman" pitchFamily="16" charset="0"/>
              </a:rPr>
              <a:t>	Starvation</a:t>
            </a:r>
            <a:r>
              <a:rPr lang="en-US">
                <a:solidFill>
                  <a:srgbClr val="000000"/>
                </a:solidFill>
                <a:cs typeface="Times New Roman" pitchFamily="16" charset="0"/>
              </a:rPr>
              <a:t> occurs when a particular transaction consistently waits or gets restarted and never gets a chance to proceed further. Solution is to use a </a:t>
            </a:r>
            <a:r>
              <a:rPr lang="en-US" i="1">
                <a:solidFill>
                  <a:srgbClr val="000000"/>
                </a:solidFill>
                <a:cs typeface="Times New Roman" pitchFamily="16" charset="0"/>
              </a:rPr>
              <a:t>fair priority-based scheme</a:t>
            </a:r>
            <a:r>
              <a:rPr lang="en-US">
                <a:solidFill>
                  <a:srgbClr val="000000"/>
                </a:solidFill>
                <a:cs typeface="Times New Roman" pitchFamily="16" charset="0"/>
              </a:rPr>
              <a:t> that increases the priority for transaction the longer they wait.</a:t>
            </a:r>
          </a:p>
          <a:p>
            <a:pPr marL="914400" indent="-900113" algn="just">
              <a:spcBef>
                <a:spcPts val="1125"/>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a:solidFill>
                  <a:srgbClr val="000000"/>
                </a:solidFill>
                <a:cs typeface="Times New Roman" pitchFamily="16" charset="0"/>
              </a:rPr>
              <a:t>Examples of Starvation:</a:t>
            </a:r>
          </a:p>
          <a:p>
            <a:pPr marL="914400" indent="-900113" algn="just">
              <a:spcBef>
                <a:spcPts val="1125"/>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a:solidFill>
                  <a:srgbClr val="000000"/>
                </a:solidFill>
                <a:cs typeface="Times New Roman" pitchFamily="16" charset="0"/>
              </a:rPr>
              <a:t>1. In deadlock detection/resolution it is possible that the same transaction may consistently be selected as victim and rolled-back.</a:t>
            </a:r>
          </a:p>
          <a:p>
            <a:pPr marL="914400" indent="-900113" algn="just">
              <a:spcBef>
                <a:spcPts val="1125"/>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a:solidFill>
                  <a:srgbClr val="000000"/>
                </a:solidFill>
                <a:cs typeface="Times New Roman" pitchFamily="16" charset="0"/>
              </a:rPr>
              <a:t>2. In conservative 2PL, a transaction may never get started because all the items needed are never available at the same time.</a:t>
            </a:r>
          </a:p>
          <a:p>
            <a:pPr marL="914400" indent="-900113" algn="just">
              <a:spcBef>
                <a:spcPts val="1125"/>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a:solidFill>
                  <a:srgbClr val="000000"/>
                </a:solidFill>
                <a:cs typeface="Times New Roman" pitchFamily="16" charset="0"/>
              </a:rPr>
              <a:t>3. In Wound-Wait scheme a younger transaction may always be wounded (aborted) by a long running older transaction which may create starvation.</a:t>
            </a:r>
          </a:p>
        </p:txBody>
      </p:sp>
      <p:sp>
        <p:nvSpPr>
          <p:cNvPr id="31748" name="Line 4"/>
          <p:cNvSpPr>
            <a:spLocks noChangeShapeType="1"/>
          </p:cNvSpPr>
          <p:nvPr/>
        </p:nvSpPr>
        <p:spPr bwMode="auto">
          <a:xfrm>
            <a:off x="885825" y="2800350"/>
            <a:ext cx="1588" cy="1143000"/>
          </a:xfrm>
          <a:prstGeom prst="line">
            <a:avLst/>
          </a:prstGeom>
          <a:noFill/>
          <a:ln w="9360">
            <a:solidFill>
              <a:srgbClr val="FFFFFF"/>
            </a:solidFill>
            <a:miter lim="800000"/>
            <a:headEnd/>
            <a:tailEnd/>
          </a:ln>
          <a:effectLst/>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p:cNvPicPr>
            <a:picLocks noChangeAspect="1" noChangeArrowheads="1"/>
          </p:cNvPicPr>
          <p:nvPr/>
        </p:nvPicPr>
        <p:blipFill>
          <a:blip r:embed="rId3"/>
          <a:srcRect/>
          <a:stretch>
            <a:fillRect/>
          </a:stretch>
        </p:blipFill>
        <p:spPr bwMode="auto">
          <a:xfrm>
            <a:off x="0" y="1631950"/>
            <a:ext cx="8610600" cy="210185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228600" y="0"/>
            <a:ext cx="8229600"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Other Concurrency Control Methods</a:t>
            </a:r>
          </a:p>
        </p:txBody>
      </p:sp>
      <p:sp>
        <p:nvSpPr>
          <p:cNvPr id="32770" name="Rectangle 2"/>
          <p:cNvSpPr>
            <a:spLocks noGrp="1" noChangeArrowheads="1"/>
          </p:cNvSpPr>
          <p:nvPr>
            <p:ph type="body" sz="half" idx="1"/>
          </p:nvPr>
        </p:nvSpPr>
        <p:spPr>
          <a:xfrm>
            <a:off x="381000" y="1752600"/>
            <a:ext cx="8521700" cy="3771900"/>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p:txBody>
      </p:sp>
      <p:sp>
        <p:nvSpPr>
          <p:cNvPr id="32771" name="Rectangle 3"/>
          <p:cNvSpPr>
            <a:spLocks noChangeArrowheads="1"/>
          </p:cNvSpPr>
          <p:nvPr/>
        </p:nvSpPr>
        <p:spPr bwMode="auto">
          <a:xfrm>
            <a:off x="685800" y="1524000"/>
            <a:ext cx="7772400" cy="4953000"/>
          </a:xfrm>
          <a:prstGeom prst="rect">
            <a:avLst/>
          </a:prstGeom>
          <a:noFill/>
          <a:ln w="9525">
            <a:noFill/>
            <a:round/>
            <a:headEnd/>
            <a:tailEnd/>
          </a:ln>
          <a:effectLst/>
        </p:spPr>
        <p:txBody>
          <a:bodyPr lIns="90000" tIns="46800" rIns="90000" bIns="46800"/>
          <a:lstStyle/>
          <a:p>
            <a:pPr marL="914400" indent="-900113">
              <a:spcBef>
                <a:spcPts val="60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400" b="1" dirty="0">
                <a:solidFill>
                  <a:srgbClr val="000000"/>
                </a:solidFill>
                <a:cs typeface="Times New Roman" pitchFamily="16" charset="0"/>
              </a:rPr>
              <a:t>Some CCMs other than 2PL:</a:t>
            </a:r>
          </a:p>
          <a:p>
            <a:pPr marL="914400" indent="-900113">
              <a:spcBef>
                <a:spcPts val="60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endParaRPr lang="en-US" sz="2400" b="1" dirty="0">
              <a:solidFill>
                <a:srgbClr val="000000"/>
              </a:solidFill>
              <a:cs typeface="Times New Roman" pitchFamily="16" charset="0"/>
            </a:endParaRPr>
          </a:p>
          <a:p>
            <a:pPr marL="1649413" lvl="1" indent="-1184275">
              <a:spcBef>
                <a:spcPts val="600"/>
              </a:spcBef>
              <a:buSzPct val="45000"/>
              <a:buFont typeface="Wingdings" charset="2"/>
              <a:buChar char=""/>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400" b="1" dirty="0">
                <a:solidFill>
                  <a:srgbClr val="FF0000"/>
                </a:solidFill>
                <a:cs typeface="Times New Roman" pitchFamily="16" charset="0"/>
              </a:rPr>
              <a:t>Timestamp Ordering (TO) CCM</a:t>
            </a:r>
          </a:p>
          <a:p>
            <a:pPr marL="1649413" lvl="1" indent="-1184275">
              <a:spcBef>
                <a:spcPts val="600"/>
              </a:spcBef>
              <a:buClrTx/>
              <a:buSzPct val="45000"/>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endParaRPr lang="en-US" sz="2400" b="1" dirty="0">
              <a:solidFill>
                <a:srgbClr val="000000"/>
              </a:solidFill>
              <a:cs typeface="Times New Roman" pitchFamily="16" charset="0"/>
            </a:endParaRPr>
          </a:p>
          <a:p>
            <a:pPr marL="1649413" lvl="1" indent="-1184275">
              <a:spcBef>
                <a:spcPts val="600"/>
              </a:spcBef>
              <a:buSzPct val="45000"/>
              <a:buFont typeface="Wingdings" charset="2"/>
              <a:buChar char=""/>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400" dirty="0">
                <a:solidFill>
                  <a:srgbClr val="000000"/>
                </a:solidFill>
                <a:cs typeface="Times New Roman" pitchFamily="16" charset="0"/>
              </a:rPr>
              <a:t>Optimistic (Validation-Based) CCMs</a:t>
            </a:r>
          </a:p>
          <a:p>
            <a:pPr marL="1649413" lvl="1" indent="-1184275">
              <a:spcBef>
                <a:spcPts val="600"/>
              </a:spcBef>
              <a:buClrTx/>
              <a:buSzPct val="45000"/>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endParaRPr lang="en-US" sz="2400" b="1" dirty="0">
              <a:solidFill>
                <a:srgbClr val="000000"/>
              </a:solidFill>
              <a:cs typeface="Times New Roman" pitchFamily="16" charset="0"/>
            </a:endParaRPr>
          </a:p>
          <a:p>
            <a:pPr marL="1649413" lvl="1" indent="-1184275">
              <a:spcBef>
                <a:spcPts val="600"/>
              </a:spcBef>
              <a:buSzPct val="45000"/>
              <a:buFont typeface="Wingdings" charset="2"/>
              <a:buChar char=""/>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400" dirty="0">
                <a:solidFill>
                  <a:srgbClr val="000000"/>
                </a:solidFill>
                <a:cs typeface="Times New Roman" pitchFamily="16" charset="0"/>
              </a:rPr>
              <a:t>Multi-version CCMs:</a:t>
            </a:r>
          </a:p>
          <a:p>
            <a:pPr marL="2057400" lvl="2" indent="-1135063">
              <a:spcBef>
                <a:spcPts val="600"/>
              </a:spcBef>
              <a:buSzPct val="45000"/>
              <a:buFont typeface="Wingdings" charset="2"/>
              <a:buChar char=""/>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400" dirty="0" err="1">
                <a:solidFill>
                  <a:srgbClr val="000000"/>
                </a:solidFill>
                <a:cs typeface="Times New Roman" pitchFamily="16" charset="0"/>
              </a:rPr>
              <a:t>Multiversion</a:t>
            </a:r>
            <a:r>
              <a:rPr lang="en-US" sz="2400" dirty="0">
                <a:solidFill>
                  <a:srgbClr val="000000"/>
                </a:solidFill>
                <a:cs typeface="Times New Roman" pitchFamily="16" charset="0"/>
              </a:rPr>
              <a:t> 2PL with Certify Locks</a:t>
            </a:r>
          </a:p>
          <a:p>
            <a:pPr marL="2057400" lvl="2" indent="-1135063">
              <a:spcBef>
                <a:spcPts val="600"/>
              </a:spcBef>
              <a:buSzPct val="45000"/>
              <a:buFont typeface="Wingdings" charset="2"/>
              <a:buChar char=""/>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400" dirty="0" err="1">
                <a:solidFill>
                  <a:srgbClr val="000000"/>
                </a:solidFill>
                <a:cs typeface="Times New Roman" pitchFamily="16" charset="0"/>
              </a:rPr>
              <a:t>Multiversion</a:t>
            </a:r>
            <a:r>
              <a:rPr lang="en-US" sz="2400" dirty="0">
                <a:solidFill>
                  <a:srgbClr val="000000"/>
                </a:solidFill>
                <a:cs typeface="Times New Roman" pitchFamily="16" charset="0"/>
              </a:rPr>
              <a:t> TO</a:t>
            </a:r>
          </a:p>
          <a:p>
            <a:pPr marL="2057400" lvl="2" indent="-1135063">
              <a:spcBef>
                <a:spcPts val="600"/>
              </a:spcBef>
              <a:buClrTx/>
              <a:buSzPct val="45000"/>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endParaRPr lang="en-US" sz="2400" dirty="0">
              <a:solidFill>
                <a:srgbClr val="000000"/>
              </a:solidFill>
              <a:cs typeface="Times New Roman" pitchFamily="16" charset="0"/>
            </a:endParaRPr>
          </a:p>
        </p:txBody>
      </p:sp>
      <p:sp>
        <p:nvSpPr>
          <p:cNvPr id="32772" name="Line 4"/>
          <p:cNvSpPr>
            <a:spLocks noChangeShapeType="1"/>
          </p:cNvSpPr>
          <p:nvPr/>
        </p:nvSpPr>
        <p:spPr bwMode="auto">
          <a:xfrm>
            <a:off x="885825" y="2800350"/>
            <a:ext cx="1588" cy="1143000"/>
          </a:xfrm>
          <a:prstGeom prst="line">
            <a:avLst/>
          </a:prstGeom>
          <a:noFill/>
          <a:ln w="9360">
            <a:solidFill>
              <a:srgbClr val="FFFFFF"/>
            </a:solidFill>
            <a:miter lim="800000"/>
            <a:headEnd/>
            <a:tailEnd/>
          </a:ln>
          <a:effectLst/>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xfrm>
            <a:off x="228600" y="0"/>
            <a:ext cx="8229600"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Timestamp Ordering (TO) CCM</a:t>
            </a:r>
          </a:p>
        </p:txBody>
      </p:sp>
      <p:sp>
        <p:nvSpPr>
          <p:cNvPr id="33794" name="Rectangle 2"/>
          <p:cNvSpPr>
            <a:spLocks noGrp="1" noChangeArrowheads="1"/>
          </p:cNvSpPr>
          <p:nvPr>
            <p:ph type="body" sz="half" idx="1"/>
          </p:nvPr>
        </p:nvSpPr>
        <p:spPr>
          <a:xfrm>
            <a:off x="381000" y="1752600"/>
            <a:ext cx="8521700" cy="3771900"/>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p:txBody>
      </p:sp>
      <p:sp>
        <p:nvSpPr>
          <p:cNvPr id="33795" name="Rectangle 3"/>
          <p:cNvSpPr>
            <a:spLocks noChangeArrowheads="1"/>
          </p:cNvSpPr>
          <p:nvPr/>
        </p:nvSpPr>
        <p:spPr bwMode="auto">
          <a:xfrm>
            <a:off x="685800" y="1020763"/>
            <a:ext cx="7772400" cy="4953000"/>
          </a:xfrm>
          <a:prstGeom prst="rect">
            <a:avLst/>
          </a:prstGeom>
          <a:noFill/>
          <a:ln w="9525">
            <a:noFill/>
            <a:round/>
            <a:headEnd/>
            <a:tailEnd/>
          </a:ln>
          <a:effectLst/>
        </p:spPr>
        <p:txBody>
          <a:bodyPr lIns="90000" tIns="46800" rIns="90000" bIns="46800"/>
          <a:lstStyle/>
          <a:p>
            <a:pPr marL="914400" indent="-900113">
              <a:spcBef>
                <a:spcPts val="60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endParaRPr lang="en-US" sz="2400" b="1">
              <a:solidFill>
                <a:srgbClr val="000000"/>
              </a:solidFill>
              <a:cs typeface="Times New Roman" pitchFamily="16" charset="0"/>
            </a:endParaRPr>
          </a:p>
          <a:p>
            <a:pPr marL="914400" indent="-900113">
              <a:spcBef>
                <a:spcPts val="60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400" b="1">
                <a:solidFill>
                  <a:srgbClr val="000000"/>
                </a:solidFill>
                <a:cs typeface="Times New Roman" pitchFamily="16" charset="0"/>
              </a:rPr>
              <a:t>	</a:t>
            </a:r>
          </a:p>
          <a:p>
            <a:pPr marL="914400" indent="-900113">
              <a:spcBef>
                <a:spcPts val="60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400" b="1">
                <a:solidFill>
                  <a:srgbClr val="000000"/>
                </a:solidFill>
                <a:cs typeface="Times New Roman" pitchFamily="16" charset="0"/>
              </a:rPr>
              <a:t>     Timestamp</a:t>
            </a:r>
          </a:p>
          <a:p>
            <a:pPr marL="914400" indent="-900113" algn="just">
              <a:spcBef>
                <a:spcPts val="45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400" b="1">
                <a:solidFill>
                  <a:srgbClr val="000000"/>
                </a:solidFill>
                <a:cs typeface="Times New Roman" pitchFamily="16" charset="0"/>
              </a:rPr>
              <a:t>	</a:t>
            </a:r>
            <a:r>
              <a:rPr lang="en-US">
                <a:solidFill>
                  <a:srgbClr val="000000"/>
                </a:solidFill>
                <a:cs typeface="Times New Roman" pitchFamily="16" charset="0"/>
              </a:rPr>
              <a:t>A monotonically increasing identifier (e.g., an integer, or the system clock time when a transaction starts) indicating the start order of a transaction.  A larger timestamp value indicates a more recently started transaction.</a:t>
            </a:r>
          </a:p>
          <a:p>
            <a:pPr marL="914400" indent="-900113" algn="just">
              <a:spcBef>
                <a:spcPts val="45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endParaRPr lang="en-US">
              <a:solidFill>
                <a:srgbClr val="000000"/>
              </a:solidFill>
              <a:cs typeface="Times New Roman" pitchFamily="16" charset="0"/>
            </a:endParaRPr>
          </a:p>
          <a:p>
            <a:pPr marL="1655763" lvl="1" indent="-1184275" algn="ctr">
              <a:spcBef>
                <a:spcPts val="45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a:solidFill>
                  <a:srgbClr val="000000"/>
                </a:solidFill>
                <a:cs typeface="Times New Roman" pitchFamily="16" charset="0"/>
              </a:rPr>
              <a:t>Timestamp</a:t>
            </a:r>
            <a:r>
              <a:rPr lang="en-US">
                <a:solidFill>
                  <a:srgbClr val="000000"/>
                </a:solidFill>
                <a:cs typeface="Times New Roman" pitchFamily="16" charset="0"/>
              </a:rPr>
              <a:t> of transaction T is denoted by </a:t>
            </a:r>
            <a:r>
              <a:rPr lang="en-US" b="1">
                <a:solidFill>
                  <a:srgbClr val="000000"/>
                </a:solidFill>
                <a:cs typeface="Times New Roman" pitchFamily="16" charset="0"/>
              </a:rPr>
              <a:t>TS(T)</a:t>
            </a:r>
          </a:p>
          <a:p>
            <a:pPr marL="1655763" lvl="1" indent="-1184275" algn="just">
              <a:spcBef>
                <a:spcPts val="45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endParaRPr lang="en-US">
              <a:solidFill>
                <a:srgbClr val="000000"/>
              </a:solidFill>
              <a:cs typeface="Times New Roman" pitchFamily="16" charset="0"/>
            </a:endParaRPr>
          </a:p>
          <a:p>
            <a:pPr marL="914400" indent="-900113" algn="just">
              <a:spcBef>
                <a:spcPts val="1125"/>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a:solidFill>
                  <a:srgbClr val="000000"/>
                </a:solidFill>
                <a:cs typeface="Times New Roman" pitchFamily="16" charset="0"/>
              </a:rPr>
              <a:t>	</a:t>
            </a:r>
            <a:r>
              <a:rPr lang="en-US">
                <a:solidFill>
                  <a:srgbClr val="000000"/>
                </a:solidFill>
                <a:cs typeface="Times New Roman" pitchFamily="16" charset="0"/>
              </a:rPr>
              <a:t>Timestamp ordering CCM uses the transaction timestamps to serialize the execution of concurrent transactions – allows only </a:t>
            </a:r>
            <a:r>
              <a:rPr lang="en-US" i="1">
                <a:solidFill>
                  <a:srgbClr val="000000"/>
                </a:solidFill>
                <a:cs typeface="Times New Roman" pitchFamily="16" charset="0"/>
              </a:rPr>
              <a:t>one equivalent serial order</a:t>
            </a:r>
            <a:r>
              <a:rPr lang="en-US">
                <a:solidFill>
                  <a:srgbClr val="000000"/>
                </a:solidFill>
                <a:cs typeface="Times New Roman" pitchFamily="16" charset="0"/>
              </a:rPr>
              <a:t> based on the transaction timestamps</a:t>
            </a:r>
          </a:p>
        </p:txBody>
      </p:sp>
      <p:sp>
        <p:nvSpPr>
          <p:cNvPr id="33796" name="Line 4"/>
          <p:cNvSpPr>
            <a:spLocks noChangeShapeType="1"/>
          </p:cNvSpPr>
          <p:nvPr/>
        </p:nvSpPr>
        <p:spPr bwMode="auto">
          <a:xfrm>
            <a:off x="885825" y="2800350"/>
            <a:ext cx="1588" cy="1143000"/>
          </a:xfrm>
          <a:prstGeom prst="line">
            <a:avLst/>
          </a:prstGeom>
          <a:noFill/>
          <a:ln w="9360">
            <a:solidFill>
              <a:srgbClr val="FFFFFF"/>
            </a:solidFill>
            <a:miter lim="800000"/>
            <a:headEnd/>
            <a:tailEnd/>
          </a:ln>
          <a:effectLst/>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0" y="0"/>
            <a:ext cx="8458200"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Timestamp Ordering (TO) CCM (cont.)</a:t>
            </a:r>
          </a:p>
        </p:txBody>
      </p:sp>
      <p:sp>
        <p:nvSpPr>
          <p:cNvPr id="34818" name="Rectangle 2"/>
          <p:cNvSpPr>
            <a:spLocks noGrp="1" noChangeArrowheads="1"/>
          </p:cNvSpPr>
          <p:nvPr>
            <p:ph type="body" sz="half" idx="1"/>
          </p:nvPr>
        </p:nvSpPr>
        <p:spPr>
          <a:xfrm>
            <a:off x="381000" y="1752600"/>
            <a:ext cx="8521700" cy="3771900"/>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p:txBody>
      </p:sp>
      <p:sp>
        <p:nvSpPr>
          <p:cNvPr id="34819" name="Rectangle 3"/>
          <p:cNvSpPr>
            <a:spLocks noChangeArrowheads="1"/>
          </p:cNvSpPr>
          <p:nvPr/>
        </p:nvSpPr>
        <p:spPr bwMode="auto">
          <a:xfrm>
            <a:off x="0" y="1524000"/>
            <a:ext cx="7772400" cy="4953000"/>
          </a:xfrm>
          <a:prstGeom prst="rect">
            <a:avLst/>
          </a:prstGeom>
          <a:noFill/>
          <a:ln w="9525">
            <a:noFill/>
            <a:round/>
            <a:headEnd/>
            <a:tailEnd/>
          </a:ln>
          <a:effectLst/>
        </p:spPr>
        <p:txBody>
          <a:bodyPr lIns="90000" tIns="46800" rIns="90000" bIns="46800"/>
          <a:lstStyle/>
          <a:p>
            <a:pPr marL="914400">
              <a:spcBef>
                <a:spcPts val="60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200" b="1">
                <a:solidFill>
                  <a:srgbClr val="000000"/>
                </a:solidFill>
                <a:cs typeface="Times New Roman" pitchFamily="16" charset="0"/>
              </a:rPr>
              <a:t>Instead of locks, systems keeps track of two values for each data item X:</a:t>
            </a:r>
          </a:p>
          <a:p>
            <a:pPr marL="1649413" lvl="1" indent="-277813">
              <a:spcBef>
                <a:spcPts val="600"/>
              </a:spcBef>
              <a:buSzPct val="45000"/>
              <a:buFont typeface="Wingdings" charset="2"/>
              <a:buChar char=""/>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200" b="1">
                <a:solidFill>
                  <a:srgbClr val="000000"/>
                </a:solidFill>
                <a:cs typeface="Times New Roman" pitchFamily="16" charset="0"/>
              </a:rPr>
              <a:t>Read_TS(X): </a:t>
            </a:r>
            <a:r>
              <a:rPr lang="en-US" sz="2200">
                <a:solidFill>
                  <a:srgbClr val="000000"/>
                </a:solidFill>
                <a:cs typeface="Times New Roman" pitchFamily="16" charset="0"/>
              </a:rPr>
              <a:t>The largest timestamp among all the timestamps of transactions that have successfully read item X</a:t>
            </a:r>
          </a:p>
          <a:p>
            <a:pPr marL="1649413" lvl="1" indent="-277813">
              <a:spcBef>
                <a:spcPts val="600"/>
              </a:spcBef>
              <a:buSzPct val="45000"/>
              <a:buFont typeface="Wingdings" charset="2"/>
              <a:buChar char=""/>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200" b="1">
                <a:solidFill>
                  <a:srgbClr val="000000"/>
                </a:solidFill>
                <a:cs typeface="Times New Roman" pitchFamily="16" charset="0"/>
              </a:rPr>
              <a:t>Write_TS(X):</a:t>
            </a:r>
            <a:r>
              <a:rPr lang="en-US" sz="2200">
                <a:solidFill>
                  <a:srgbClr val="000000"/>
                </a:solidFill>
                <a:cs typeface="Times New Roman" pitchFamily="16" charset="0"/>
              </a:rPr>
              <a:t> The largest timestamp among all the timestamps of transactions that have successfully written X</a:t>
            </a:r>
          </a:p>
          <a:p>
            <a:pPr marL="1649413" lvl="1" indent="-277813">
              <a:spcBef>
                <a:spcPts val="600"/>
              </a:spcBef>
              <a:buClrTx/>
              <a:buSzPct val="45000"/>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endParaRPr lang="en-US" sz="2400">
              <a:solidFill>
                <a:srgbClr val="000000"/>
              </a:solidFill>
              <a:cs typeface="Times New Roman" pitchFamily="16" charset="0"/>
            </a:endParaRPr>
          </a:p>
          <a:p>
            <a:pPr marL="1649413" lvl="1" indent="-277813">
              <a:spcBef>
                <a:spcPts val="600"/>
              </a:spcBef>
              <a:buSzPct val="45000"/>
              <a:buFont typeface="Wingdings" charset="2"/>
              <a:buChar char=""/>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200">
                <a:solidFill>
                  <a:srgbClr val="000000"/>
                </a:solidFill>
                <a:cs typeface="Times New Roman" pitchFamily="16" charset="0"/>
              </a:rPr>
              <a:t>When a transaction T requests to read or write an item X, TS(T) is compared with read_TS(X) and write_TS(X) to determine if request is </a:t>
            </a:r>
            <a:r>
              <a:rPr lang="en-US" sz="2200" i="1">
                <a:solidFill>
                  <a:srgbClr val="000000"/>
                </a:solidFill>
                <a:cs typeface="Times New Roman" pitchFamily="16" charset="0"/>
              </a:rPr>
              <a:t>out-of-order</a:t>
            </a:r>
          </a:p>
        </p:txBody>
      </p:sp>
      <p:sp>
        <p:nvSpPr>
          <p:cNvPr id="34820" name="Line 4"/>
          <p:cNvSpPr>
            <a:spLocks noChangeShapeType="1"/>
          </p:cNvSpPr>
          <p:nvPr/>
        </p:nvSpPr>
        <p:spPr bwMode="auto">
          <a:xfrm>
            <a:off x="885825" y="2800350"/>
            <a:ext cx="1588" cy="1143000"/>
          </a:xfrm>
          <a:prstGeom prst="line">
            <a:avLst/>
          </a:prstGeom>
          <a:noFill/>
          <a:ln w="9360">
            <a:solidFill>
              <a:srgbClr val="FFFFFF"/>
            </a:solidFill>
            <a:miter lim="800000"/>
            <a:headEnd/>
            <a:tailEnd/>
          </a:ln>
          <a:effectLst/>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xfrm>
            <a:off x="0" y="0"/>
            <a:ext cx="8458200"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Timestamp Ordering (TO) CCM (cont.)</a:t>
            </a:r>
          </a:p>
        </p:txBody>
      </p:sp>
      <p:sp>
        <p:nvSpPr>
          <p:cNvPr id="35842" name="Rectangle 2"/>
          <p:cNvSpPr>
            <a:spLocks noGrp="1" noChangeArrowheads="1"/>
          </p:cNvSpPr>
          <p:nvPr>
            <p:ph type="body" sz="half" idx="1"/>
          </p:nvPr>
        </p:nvSpPr>
        <p:spPr>
          <a:xfrm>
            <a:off x="381000" y="1752600"/>
            <a:ext cx="8521700" cy="3771900"/>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p:txBody>
      </p:sp>
      <p:sp>
        <p:nvSpPr>
          <p:cNvPr id="35843" name="Rectangle 3"/>
          <p:cNvSpPr>
            <a:spLocks noChangeArrowheads="1"/>
          </p:cNvSpPr>
          <p:nvPr/>
        </p:nvSpPr>
        <p:spPr bwMode="auto">
          <a:xfrm>
            <a:off x="685800" y="1020763"/>
            <a:ext cx="7772400" cy="4953000"/>
          </a:xfrm>
          <a:prstGeom prst="rect">
            <a:avLst/>
          </a:prstGeom>
          <a:noFill/>
          <a:ln w="9525">
            <a:noFill/>
            <a:round/>
            <a:headEnd/>
            <a:tailEnd/>
          </a:ln>
          <a:effectLst/>
        </p:spPr>
        <p:txBody>
          <a:bodyPr lIns="90000" tIns="46800" rIns="90000" bIns="46800"/>
          <a:lstStyle/>
          <a:p>
            <a:pPr marL="914400" indent="-900113">
              <a:spcBef>
                <a:spcPts val="60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endParaRPr lang="en-US" sz="2400" b="1">
              <a:solidFill>
                <a:srgbClr val="000000"/>
              </a:solidFill>
              <a:cs typeface="Times New Roman" pitchFamily="16" charset="0"/>
            </a:endParaRPr>
          </a:p>
          <a:p>
            <a:pPr marL="914400" indent="-900113">
              <a:spcBef>
                <a:spcPts val="60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400" b="1">
                <a:solidFill>
                  <a:srgbClr val="000000"/>
                </a:solidFill>
                <a:cs typeface="Times New Roman" pitchFamily="16" charset="0"/>
              </a:rPr>
              <a:t>     Basic Timestamp Ordering</a:t>
            </a:r>
          </a:p>
          <a:p>
            <a:pPr marL="914400" indent="-900113" algn="just">
              <a:spcBef>
                <a:spcPts val="45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2400" b="1">
                <a:solidFill>
                  <a:srgbClr val="000000"/>
                </a:solidFill>
                <a:cs typeface="Times New Roman" pitchFamily="16" charset="0"/>
              </a:rPr>
              <a:t>	 </a:t>
            </a:r>
            <a:r>
              <a:rPr lang="en-US" b="1">
                <a:solidFill>
                  <a:srgbClr val="000000"/>
                </a:solidFill>
                <a:cs typeface="Times New Roman" pitchFamily="16" charset="0"/>
              </a:rPr>
              <a:t>1.</a:t>
            </a:r>
            <a:r>
              <a:rPr lang="en-US" sz="2400" b="1">
                <a:solidFill>
                  <a:srgbClr val="000000"/>
                </a:solidFill>
                <a:cs typeface="Times New Roman" pitchFamily="16" charset="0"/>
              </a:rPr>
              <a:t>  </a:t>
            </a:r>
            <a:r>
              <a:rPr lang="en-US">
                <a:solidFill>
                  <a:srgbClr val="000000"/>
                </a:solidFill>
                <a:cs typeface="Times New Roman" pitchFamily="16" charset="0"/>
              </a:rPr>
              <a:t>Transaction T requests a write_item(X) operation:</a:t>
            </a:r>
          </a:p>
          <a:p>
            <a:pPr marL="1966913" lvl="2" indent="-366713" algn="just">
              <a:spcBef>
                <a:spcPts val="400"/>
              </a:spcBef>
              <a:buClr>
                <a:srgbClr val="FF0000"/>
              </a:buClr>
              <a:buFont typeface="Times New Roman" pitchFamily="16" charset="0"/>
              <a:buAutoNum type="alphaLcPeriod"/>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1600">
                <a:solidFill>
                  <a:srgbClr val="000000"/>
                </a:solidFill>
                <a:cs typeface="Times New Roman" pitchFamily="16" charset="0"/>
              </a:rPr>
              <a:t>If read_TS(X) &gt; TS(T) or if write_TS(X) &gt; TS(T), then a younger transaction has already read or written the data item so abort and roll-back T and reject the operation.</a:t>
            </a:r>
          </a:p>
          <a:p>
            <a:pPr marL="1966913" lvl="2" indent="-366713" algn="just">
              <a:spcBef>
                <a:spcPts val="400"/>
              </a:spcBef>
              <a:buClr>
                <a:srgbClr val="FF0000"/>
              </a:buClr>
              <a:buFont typeface="Times New Roman" pitchFamily="16" charset="0"/>
              <a:buAutoNum type="alphaLcPeriod"/>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1600">
                <a:solidFill>
                  <a:srgbClr val="000000"/>
                </a:solidFill>
                <a:cs typeface="Times New Roman" pitchFamily="16" charset="0"/>
              </a:rPr>
              <a:t>Otherwise, execute write_item(X) of T and set write_TS(X) to TS(T).</a:t>
            </a:r>
          </a:p>
          <a:p>
            <a:pPr marL="1485900" lvl="1" indent="-442913" algn="just">
              <a:spcBef>
                <a:spcPts val="400"/>
              </a:spcBef>
              <a:buClrTx/>
              <a:buFontTx/>
              <a:buNone/>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b="1">
                <a:solidFill>
                  <a:srgbClr val="000000"/>
                </a:solidFill>
                <a:cs typeface="Times New Roman" pitchFamily="16" charset="0"/>
              </a:rPr>
              <a:t>2.</a:t>
            </a:r>
            <a:r>
              <a:rPr lang="en-US">
                <a:solidFill>
                  <a:srgbClr val="000000"/>
                </a:solidFill>
                <a:cs typeface="Times New Roman" pitchFamily="16" charset="0"/>
              </a:rPr>
              <a:t>  </a:t>
            </a:r>
            <a:r>
              <a:rPr lang="en-US" sz="1600">
                <a:solidFill>
                  <a:srgbClr val="000000"/>
                </a:solidFill>
                <a:cs typeface="Times New Roman" pitchFamily="16" charset="0"/>
              </a:rPr>
              <a:t>Transaction T requests a read_item(X) operation:</a:t>
            </a:r>
          </a:p>
          <a:p>
            <a:pPr marL="1966913" lvl="2" indent="-366713" algn="just">
              <a:spcBef>
                <a:spcPts val="400"/>
              </a:spcBef>
              <a:buClr>
                <a:srgbClr val="FF0000"/>
              </a:buClr>
              <a:buFont typeface="Times New Roman" pitchFamily="16" charset="0"/>
              <a:buAutoNum type="alphaLcPeriod"/>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1600">
                <a:solidFill>
                  <a:srgbClr val="000000"/>
                </a:solidFill>
                <a:cs typeface="Times New Roman" pitchFamily="16" charset="0"/>
              </a:rPr>
              <a:t>If write_TS(X) &gt; TS(T), then a younger transaction has already written the data item X so abort and roll-back T and reject the operation.</a:t>
            </a:r>
          </a:p>
          <a:p>
            <a:pPr marL="1966913" lvl="2" indent="-366713" algn="just">
              <a:spcBef>
                <a:spcPts val="400"/>
              </a:spcBef>
              <a:buClr>
                <a:srgbClr val="FF0000"/>
              </a:buClr>
              <a:buFont typeface="Times New Roman" pitchFamily="16" charset="0"/>
              <a:buAutoNum type="alphaLcPeriod"/>
              <a:tabLst>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pPr>
            <a:r>
              <a:rPr lang="en-US" sz="1600">
                <a:solidFill>
                  <a:srgbClr val="000000"/>
                </a:solidFill>
                <a:cs typeface="Times New Roman" pitchFamily="16" charset="0"/>
              </a:rPr>
              <a:t>Otherwise, execute read_item(X) of T and set read_TS(X) to the larger of TS(T) and the current read_TS(X).</a:t>
            </a:r>
          </a:p>
        </p:txBody>
      </p:sp>
      <p:sp>
        <p:nvSpPr>
          <p:cNvPr id="35844" name="Line 4"/>
          <p:cNvSpPr>
            <a:spLocks noChangeShapeType="1"/>
          </p:cNvSpPr>
          <p:nvPr/>
        </p:nvSpPr>
        <p:spPr bwMode="auto">
          <a:xfrm>
            <a:off x="885825" y="2800350"/>
            <a:ext cx="1588" cy="1143000"/>
          </a:xfrm>
          <a:prstGeom prst="line">
            <a:avLst/>
          </a:prstGeom>
          <a:noFill/>
          <a:ln w="9360">
            <a:solidFill>
              <a:srgbClr val="FFFFFF"/>
            </a:solidFill>
            <a:miter lim="800000"/>
            <a:headEnd/>
            <a:tailEnd/>
          </a:ln>
          <a:effectLst/>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827088" y="228600"/>
            <a:ext cx="7173912" cy="11430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Purpose of Database Recovery</a:t>
            </a:r>
          </a:p>
        </p:txBody>
      </p:sp>
      <p:sp>
        <p:nvSpPr>
          <p:cNvPr id="7170" name="Rectangle 2"/>
          <p:cNvSpPr>
            <a:spLocks noGrp="1" noChangeArrowheads="1"/>
          </p:cNvSpPr>
          <p:nvPr>
            <p:ph idx="1"/>
          </p:nvPr>
        </p:nvSpPr>
        <p:spPr>
          <a:xfrm>
            <a:off x="214313" y="1358900"/>
            <a:ext cx="7988300" cy="4794250"/>
          </a:xfrm>
          <a:ln/>
        </p:spPr>
        <p:txBody>
          <a:bodyPr lIns="90000" tIns="46800" rIns="90000" bIns="46800"/>
          <a:lstStyle/>
          <a:p>
            <a:pPr marL="0" indent="0">
              <a:lnSpc>
                <a:spcPct val="80000"/>
              </a:lnSpc>
              <a:spcBef>
                <a:spcPts val="1800"/>
              </a:spcBef>
              <a:spcAft>
                <a:spcPts val="1800"/>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a:p>
            <a:pPr marL="914400" lvl="2" indent="-342900" algn="just">
              <a:lnSpc>
                <a:spcPct val="80000"/>
              </a:lnSpc>
              <a:buClr>
                <a:srgbClr val="FF0000"/>
              </a:buClr>
              <a:buFont typeface="Times New Roman" pitchFamily="16"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cs typeface="Times New Roman" pitchFamily="16" charset="0"/>
              </a:rPr>
              <a:t>To bring the database into a consistent state after a failure occurs.</a:t>
            </a:r>
          </a:p>
          <a:p>
            <a:pPr marL="914400" lvl="2" indent="-342900" algn="just">
              <a:lnSpc>
                <a:spcPct val="80000"/>
              </a:lnSpc>
              <a:buClr>
                <a:srgbClr val="FF0000"/>
              </a:buClr>
              <a:buFont typeface="Times New Roman" pitchFamily="16"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cs typeface="Times New Roman" pitchFamily="16" charset="0"/>
              </a:rPr>
              <a:t>To ensure the transaction properties of </a:t>
            </a:r>
            <a:r>
              <a:rPr lang="en-US" b="1">
                <a:cs typeface="Times New Roman" pitchFamily="16" charset="0"/>
              </a:rPr>
              <a:t>Atomicity</a:t>
            </a:r>
            <a:r>
              <a:rPr lang="en-US">
                <a:cs typeface="Times New Roman" pitchFamily="16" charset="0"/>
              </a:rPr>
              <a:t> (a transaction must be done in its entirety; otherwise, it has to be rolled back) and </a:t>
            </a:r>
            <a:r>
              <a:rPr lang="en-US" b="1">
                <a:cs typeface="Times New Roman" pitchFamily="16" charset="0"/>
              </a:rPr>
              <a:t>Durability</a:t>
            </a:r>
            <a:r>
              <a:rPr lang="en-US">
                <a:cs typeface="Times New Roman" pitchFamily="16" charset="0"/>
              </a:rPr>
              <a:t> (a committed transaction cannot be canceled and all its updates must be applied permanently to the database).</a:t>
            </a:r>
          </a:p>
          <a:p>
            <a:pPr marL="914400" lvl="2" indent="-342900" algn="just">
              <a:lnSpc>
                <a:spcPct val="80000"/>
              </a:lnSpc>
              <a:buClr>
                <a:srgbClr val="FF0000"/>
              </a:buClr>
              <a:buFont typeface="Times New Roman" pitchFamily="16"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cs typeface="Times New Roman" pitchFamily="16" charset="0"/>
              </a:rPr>
              <a:t>After a failure, the </a:t>
            </a:r>
            <a:r>
              <a:rPr lang="en-US" b="1">
                <a:cs typeface="Times New Roman" pitchFamily="16" charset="0"/>
              </a:rPr>
              <a:t>DBMS recovery manager</a:t>
            </a:r>
            <a:r>
              <a:rPr lang="en-US">
                <a:cs typeface="Times New Roman" pitchFamily="16" charset="0"/>
              </a:rPr>
              <a:t> is responsible for bringing the system into a consistent state before transactions can resume.</a:t>
            </a:r>
          </a:p>
          <a:p>
            <a:pPr marL="457200" lvl="1" indent="0" algn="just">
              <a:lnSpc>
                <a:spcPct val="80000"/>
              </a:lnSpc>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457200" lvl="1" indent="0" algn="just">
              <a:lnSpc>
                <a:spcPct val="80000"/>
              </a:lnSpc>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a:cs typeface="Times New Roman" pitchFamily="16" charset="0"/>
              </a:rPr>
              <a:t>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685800" y="258763"/>
            <a:ext cx="7772400" cy="766762"/>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Types of Failure</a:t>
            </a:r>
          </a:p>
        </p:txBody>
      </p:sp>
      <p:sp>
        <p:nvSpPr>
          <p:cNvPr id="8194" name="Rectangle 2"/>
          <p:cNvSpPr>
            <a:spLocks noGrp="1" noChangeArrowheads="1"/>
          </p:cNvSpPr>
          <p:nvPr>
            <p:ph idx="1"/>
          </p:nvPr>
        </p:nvSpPr>
        <p:spPr>
          <a:xfrm>
            <a:off x="123825" y="1143000"/>
            <a:ext cx="8105775" cy="4114800"/>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a:p>
            <a:pPr marL="1023938" lvl="1" indent="-338138" algn="just">
              <a:spcBef>
                <a:spcPts val="600"/>
              </a:spcBef>
              <a:buClr>
                <a:srgbClr val="FF0000"/>
              </a:buClr>
              <a:buFont typeface="Times New Roman" pitchFamily="16"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a:cs typeface="Times New Roman" pitchFamily="16" charset="0"/>
              </a:rPr>
              <a:t>Transaction failure:  Transactions may fail because of errors, incorrect input, deadlock, incorrect synchronization, etc.</a:t>
            </a:r>
          </a:p>
          <a:p>
            <a:pPr marL="1023938" lvl="1" indent="-338138" algn="just">
              <a:spcBef>
                <a:spcPts val="600"/>
              </a:spcBef>
              <a:buClr>
                <a:srgbClr val="FF0000"/>
              </a:buClr>
              <a:buFont typeface="Times New Roman" pitchFamily="16"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a:cs typeface="Times New Roman" pitchFamily="16" charset="0"/>
              </a:rPr>
              <a:t>System failure:  System may fail because of application error, operating system fault, RAM failure, etc.</a:t>
            </a:r>
          </a:p>
          <a:p>
            <a:pPr marL="1023938" lvl="1" indent="-338138" algn="just">
              <a:spcBef>
                <a:spcPts val="600"/>
              </a:spcBef>
              <a:buClr>
                <a:srgbClr val="FF0000"/>
              </a:buClr>
              <a:buFont typeface="Times New Roman" pitchFamily="16"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a:cs typeface="Times New Roman" pitchFamily="16" charset="0"/>
              </a:rPr>
              <a:t>Media failure:  Disk head crash, power disruption, etc.</a:t>
            </a:r>
          </a:p>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685800" y="258763"/>
            <a:ext cx="7772400" cy="766762"/>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t>The Log File</a:t>
            </a:r>
          </a:p>
        </p:txBody>
      </p:sp>
      <p:sp>
        <p:nvSpPr>
          <p:cNvPr id="9218" name="Rectangle 2"/>
          <p:cNvSpPr>
            <a:spLocks noGrp="1" noChangeArrowheads="1"/>
          </p:cNvSpPr>
          <p:nvPr>
            <p:ph idx="1"/>
          </p:nvPr>
        </p:nvSpPr>
        <p:spPr>
          <a:xfrm>
            <a:off x="123825" y="1143000"/>
            <a:ext cx="8105775" cy="4114800"/>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a:p>
            <a:pPr marL="1023938" lvl="1" indent="-338138" algn="just">
              <a:spcBef>
                <a:spcPts val="600"/>
              </a:spcBef>
              <a:buClr>
                <a:srgbClr val="FF0000"/>
              </a:buClr>
              <a:buFont typeface="Times New Roman" pitchFamily="16"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a:cs typeface="Times New Roman" pitchFamily="16" charset="0"/>
              </a:rPr>
              <a:t>Holds the information that is necessary for the recovery process</a:t>
            </a:r>
          </a:p>
          <a:p>
            <a:pPr marL="1023938" lvl="1" indent="-338138" algn="just">
              <a:spcBef>
                <a:spcPts val="600"/>
              </a:spcBef>
              <a:buClr>
                <a:srgbClr val="FF0000"/>
              </a:buClr>
              <a:buFont typeface="Times New Roman" pitchFamily="16"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a:cs typeface="Times New Roman" pitchFamily="16" charset="0"/>
              </a:rPr>
              <a:t>Records all relevant operations in the order in which they occur (looks like a </a:t>
            </a:r>
            <a:r>
              <a:rPr lang="en-US" sz="2400" i="1">
                <a:cs typeface="Times New Roman" pitchFamily="16" charset="0"/>
              </a:rPr>
              <a:t>schedule of transactions</a:t>
            </a:r>
            <a:r>
              <a:rPr lang="en-US" sz="2400">
                <a:cs typeface="Times New Roman" pitchFamily="16" charset="0"/>
              </a:rPr>
              <a:t>, see Chapter 21)</a:t>
            </a:r>
          </a:p>
          <a:p>
            <a:pPr marL="1023938" lvl="1" indent="-338138" algn="just">
              <a:spcBef>
                <a:spcPts val="600"/>
              </a:spcBef>
              <a:buClr>
                <a:srgbClr val="FF0000"/>
              </a:buClr>
              <a:buFont typeface="Times New Roman" pitchFamily="16"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a:cs typeface="Times New Roman" pitchFamily="16" charset="0"/>
              </a:rPr>
              <a:t>Is an append-only file.</a:t>
            </a:r>
          </a:p>
          <a:p>
            <a:pPr marL="1023938" lvl="1" indent="-338138" algn="just">
              <a:spcBef>
                <a:spcPts val="600"/>
              </a:spcBef>
              <a:buClr>
                <a:srgbClr val="FF0000"/>
              </a:buClr>
              <a:buFont typeface="Times New Roman" pitchFamily="16"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a:cs typeface="Times New Roman" pitchFamily="16" charset="0"/>
              </a:rPr>
              <a:t>Holds various types of log records (or log entries).</a:t>
            </a:r>
          </a:p>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457200" y="101600"/>
            <a:ext cx="7947025" cy="11430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a:cs typeface="Times New Roman" pitchFamily="16" charset="0"/>
              </a:rPr>
              <a:t>Log File Entries (from Chapter 21)</a:t>
            </a:r>
          </a:p>
        </p:txBody>
      </p:sp>
      <p:sp>
        <p:nvSpPr>
          <p:cNvPr id="10242" name="Rectangle 2"/>
          <p:cNvSpPr>
            <a:spLocks noGrp="1" noChangeArrowheads="1"/>
          </p:cNvSpPr>
          <p:nvPr>
            <p:ph idx="1"/>
          </p:nvPr>
        </p:nvSpPr>
        <p:spPr>
          <a:xfrm>
            <a:off x="292100" y="1290638"/>
            <a:ext cx="8166100" cy="4881562"/>
          </a:xfrm>
          <a:ln/>
        </p:spPr>
        <p:txBody>
          <a:bodyPr lIns="90000" tIns="46800" rIns="90000" bIns="46800"/>
          <a:lstStyle/>
          <a:p>
            <a:pPr marL="533400" indent="-517525">
              <a:lnSpc>
                <a:spcPct val="90000"/>
              </a:lnSpc>
              <a:spcBef>
                <a:spcPts val="700"/>
              </a:spcBef>
              <a:buClrTx/>
              <a:buFontTx/>
              <a:buNone/>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b="1">
                <a:latin typeface="Palatino" charset="0"/>
                <a:cs typeface="Times New Roman" pitchFamily="16" charset="0"/>
              </a:rPr>
              <a:t>Types of records (entries) in log file: </a:t>
            </a:r>
          </a:p>
          <a:p>
            <a:pPr marL="533400" indent="-517525">
              <a:lnSpc>
                <a:spcPct val="90000"/>
              </a:lnSpc>
              <a:spcBef>
                <a:spcPts val="600"/>
              </a:spcBef>
              <a:buClr>
                <a:srgbClr val="FF0000"/>
              </a:buClr>
              <a:buFont typeface="Times New Roman" pitchFamily="16" charset="0"/>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a:latin typeface="Palatino" charset="0"/>
                <a:cs typeface="Times New Roman" pitchFamily="16" charset="0"/>
              </a:rPr>
              <a:t>[start_transaction,T]: Records that transaction T has started execution.</a:t>
            </a:r>
          </a:p>
          <a:p>
            <a:pPr marL="533400" indent="-517525">
              <a:lnSpc>
                <a:spcPct val="90000"/>
              </a:lnSpc>
              <a:spcBef>
                <a:spcPts val="600"/>
              </a:spcBef>
              <a:buClr>
                <a:srgbClr val="FF0000"/>
              </a:buClr>
              <a:buFont typeface="Times New Roman" pitchFamily="16" charset="0"/>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a:latin typeface="Palatino" charset="0"/>
                <a:cs typeface="Times New Roman" pitchFamily="16" charset="0"/>
              </a:rPr>
              <a:t>[write_item,T,X,old_value,new_value]: T has changed the value of item X from old_value to new_value.</a:t>
            </a:r>
          </a:p>
          <a:p>
            <a:pPr marL="533400" indent="-517525">
              <a:lnSpc>
                <a:spcPct val="90000"/>
              </a:lnSpc>
              <a:spcBef>
                <a:spcPts val="600"/>
              </a:spcBef>
              <a:buClr>
                <a:srgbClr val="FF0000"/>
              </a:buClr>
              <a:buFont typeface="Times New Roman" pitchFamily="16" charset="0"/>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a:latin typeface="Palatino" charset="0"/>
                <a:cs typeface="Times New Roman" pitchFamily="16" charset="0"/>
              </a:rPr>
              <a:t>[read_item,T,X]: T  has read the value of item X (not needed in many cases).</a:t>
            </a:r>
          </a:p>
          <a:p>
            <a:pPr marL="533400" indent="-517525">
              <a:lnSpc>
                <a:spcPct val="90000"/>
              </a:lnSpc>
              <a:spcBef>
                <a:spcPts val="600"/>
              </a:spcBef>
              <a:buClr>
                <a:srgbClr val="FF0000"/>
              </a:buClr>
              <a:buFont typeface="Times New Roman" pitchFamily="16" charset="0"/>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a:latin typeface="Palatino" charset="0"/>
                <a:cs typeface="Times New Roman" pitchFamily="16" charset="0"/>
              </a:rPr>
              <a:t>[end_transaction,T]: T has ended execution</a:t>
            </a:r>
          </a:p>
          <a:p>
            <a:pPr marL="533400" indent="-517525">
              <a:lnSpc>
                <a:spcPct val="90000"/>
              </a:lnSpc>
              <a:spcBef>
                <a:spcPts val="600"/>
              </a:spcBef>
              <a:buClr>
                <a:srgbClr val="FF0000"/>
              </a:buClr>
              <a:buFont typeface="Times New Roman" pitchFamily="16" charset="0"/>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a:latin typeface="Palatino" charset="0"/>
                <a:cs typeface="Times New Roman" pitchFamily="16" charset="0"/>
              </a:rPr>
              <a:t>[commit,T]: T has completed successfully, and committed.</a:t>
            </a:r>
          </a:p>
          <a:p>
            <a:pPr marL="533400" indent="-517525">
              <a:lnSpc>
                <a:spcPct val="90000"/>
              </a:lnSpc>
              <a:spcBef>
                <a:spcPts val="600"/>
              </a:spcBef>
              <a:buClr>
                <a:srgbClr val="FF0000"/>
              </a:buClr>
              <a:buFont typeface="Times New Roman" pitchFamily="16" charset="0"/>
              <a:buChar char="•"/>
              <a:tabLst>
                <a:tab pos="533400" algn="l"/>
                <a:tab pos="646113" algn="l"/>
                <a:tab pos="1103313" algn="l"/>
                <a:tab pos="1560513" algn="l"/>
                <a:tab pos="2017713" algn="l"/>
                <a:tab pos="2474913" algn="l"/>
                <a:tab pos="2932113" algn="l"/>
                <a:tab pos="3389313" algn="l"/>
                <a:tab pos="3846513" algn="l"/>
                <a:tab pos="4303713" algn="l"/>
                <a:tab pos="4760913" algn="l"/>
                <a:tab pos="5218113" algn="l"/>
                <a:tab pos="5675313" algn="l"/>
                <a:tab pos="6132513" algn="l"/>
                <a:tab pos="6589713" algn="l"/>
                <a:tab pos="7046913" algn="l"/>
                <a:tab pos="7504113" algn="l"/>
                <a:tab pos="7961313" algn="l"/>
                <a:tab pos="8418513" algn="l"/>
                <a:tab pos="8875713" algn="l"/>
                <a:tab pos="9332913" algn="l"/>
              </a:tabLst>
            </a:pPr>
            <a:r>
              <a:rPr lang="en-US" sz="2400">
                <a:latin typeface="Palatino" charset="0"/>
                <a:cs typeface="Times New Roman" pitchFamily="16" charset="0"/>
              </a:rPr>
              <a:t>[abort,T]: T has been aborted. </a:t>
            </a:r>
          </a:p>
        </p:txBody>
      </p:sp>
      <p:sp>
        <p:nvSpPr>
          <p:cNvPr id="2" name="Footer Placeholder 1"/>
          <p:cNvSpPr>
            <a:spLocks noGrp="1"/>
          </p:cNvSpPr>
          <p:nvPr>
            <p:ph type="ftr" sz="quarter" idx="11"/>
          </p:nvPr>
        </p:nvSpPr>
        <p:spPr/>
        <p:txBody>
          <a:bodyPr/>
          <a:lstStyle/>
          <a:p>
            <a:r>
              <a:rPr lang="en-US"/>
              <a:t>DEPT OF CSE,AIET,MIJAR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827088" y="228600"/>
            <a:ext cx="7173912"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cs typeface="Times New Roman" pitchFamily="16" charset="0"/>
              </a:rPr>
              <a:t>The Log File (cont.)</a:t>
            </a:r>
          </a:p>
        </p:txBody>
      </p:sp>
      <p:sp>
        <p:nvSpPr>
          <p:cNvPr id="11266" name="Rectangle 2"/>
          <p:cNvSpPr>
            <a:spLocks noGrp="1" noChangeArrowheads="1"/>
          </p:cNvSpPr>
          <p:nvPr>
            <p:ph type="body" sz="half" idx="1"/>
          </p:nvPr>
        </p:nvSpPr>
        <p:spPr>
          <a:xfrm>
            <a:off x="457200" y="1282700"/>
            <a:ext cx="7772400" cy="4660900"/>
          </a:xfrm>
          <a:ln/>
        </p:spPr>
        <p:txBody>
          <a:bodyPr lIns="90000" tIns="46800" rIns="90000" bIns="46800"/>
          <a:lstStyle/>
          <a:p>
            <a:pPr marL="571500" indent="-566738">
              <a:lnSpc>
                <a:spcPct val="90000"/>
              </a:lnSpc>
              <a:spcBef>
                <a:spcPts val="600"/>
              </a:spcBef>
              <a:buClrTx/>
              <a:buFontTx/>
              <a:buNone/>
              <a:tabLst>
                <a:tab pos="571500" algn="l"/>
                <a:tab pos="684213" algn="l"/>
                <a:tab pos="1141413" algn="l"/>
                <a:tab pos="1598613" algn="l"/>
                <a:tab pos="2055813" algn="l"/>
                <a:tab pos="2513013" algn="l"/>
                <a:tab pos="2970213" algn="l"/>
                <a:tab pos="3427413" algn="l"/>
                <a:tab pos="3884613" algn="l"/>
                <a:tab pos="4341813" algn="l"/>
                <a:tab pos="4799013" algn="l"/>
                <a:tab pos="5256213" algn="l"/>
                <a:tab pos="5713413" algn="l"/>
                <a:tab pos="6170613" algn="l"/>
                <a:tab pos="6627813" algn="l"/>
                <a:tab pos="7085013" algn="l"/>
                <a:tab pos="7542213" algn="l"/>
                <a:tab pos="7999413" algn="l"/>
                <a:tab pos="8456613" algn="l"/>
                <a:tab pos="8913813" algn="l"/>
                <a:tab pos="9371013" algn="l"/>
              </a:tabLst>
            </a:pPr>
            <a:endParaRPr lang="en-US" sz="2400" b="1">
              <a:cs typeface="Times New Roman" pitchFamily="16" charset="0"/>
            </a:endParaRPr>
          </a:p>
          <a:p>
            <a:pPr marL="685800" lvl="1" indent="0" algn="just">
              <a:lnSpc>
                <a:spcPct val="90000"/>
              </a:lnSpc>
              <a:spcBef>
                <a:spcPts val="500"/>
              </a:spcBef>
              <a:buClrTx/>
              <a:buFontTx/>
              <a:buNone/>
              <a:tabLst>
                <a:tab pos="571500" algn="l"/>
                <a:tab pos="684213" algn="l"/>
                <a:tab pos="1141413" algn="l"/>
                <a:tab pos="1598613" algn="l"/>
                <a:tab pos="2055813" algn="l"/>
                <a:tab pos="2513013" algn="l"/>
                <a:tab pos="2970213" algn="l"/>
                <a:tab pos="3427413" algn="l"/>
                <a:tab pos="3884613" algn="l"/>
                <a:tab pos="4341813" algn="l"/>
                <a:tab pos="4799013" algn="l"/>
                <a:tab pos="5256213" algn="l"/>
                <a:tab pos="5713413" algn="l"/>
                <a:tab pos="6170613" algn="l"/>
                <a:tab pos="6627813" algn="l"/>
                <a:tab pos="7085013" algn="l"/>
                <a:tab pos="7542213" algn="l"/>
                <a:tab pos="7999413" algn="l"/>
                <a:tab pos="8456613" algn="l"/>
                <a:tab pos="8913813" algn="l"/>
                <a:tab pos="9371013" algn="l"/>
              </a:tabLst>
            </a:pPr>
            <a:r>
              <a:rPr lang="en-US" sz="2000"/>
              <a:t>For </a:t>
            </a:r>
            <a:r>
              <a:rPr lang="en-US" sz="2000" b="1"/>
              <a:t>write_item </a:t>
            </a:r>
            <a:r>
              <a:rPr lang="en-US" sz="2000"/>
              <a:t>log entry, </a:t>
            </a:r>
            <a:r>
              <a:rPr lang="en-US" sz="2000" i="1"/>
              <a:t>old value</a:t>
            </a:r>
            <a:r>
              <a:rPr lang="en-US" sz="2000"/>
              <a:t> of item before modification (</a:t>
            </a:r>
            <a:r>
              <a:rPr lang="en-US" sz="2000" b="1"/>
              <a:t>BFIM</a:t>
            </a:r>
            <a:r>
              <a:rPr lang="en-US" sz="2000"/>
              <a:t> - BeFore Image) and the </a:t>
            </a:r>
            <a:r>
              <a:rPr lang="en-US" sz="2000" i="1"/>
              <a:t>new value</a:t>
            </a:r>
            <a:r>
              <a:rPr lang="en-US" sz="2000"/>
              <a:t> after modification (</a:t>
            </a:r>
            <a:r>
              <a:rPr lang="en-US" sz="2000" b="1"/>
              <a:t>AFIM</a:t>
            </a:r>
            <a:r>
              <a:rPr lang="en-US" sz="2000"/>
              <a:t> – AFter Image) are stored. BFIM needed for UNDO, AFIM needed for REDO.  A sample log is given below.  </a:t>
            </a:r>
            <a:r>
              <a:rPr lang="en-US" sz="2000" b="1"/>
              <a:t>Back P</a:t>
            </a:r>
            <a:r>
              <a:rPr lang="en-US" sz="2000"/>
              <a:t> and </a:t>
            </a:r>
            <a:r>
              <a:rPr lang="en-US" sz="2000" b="1"/>
              <a:t>Next P</a:t>
            </a:r>
            <a:r>
              <a:rPr lang="en-US" sz="2000"/>
              <a:t> point to the previous and next log records of the same transaction.</a:t>
            </a:r>
          </a:p>
        </p:txBody>
      </p:sp>
      <p:graphicFrame>
        <p:nvGraphicFramePr>
          <p:cNvPr id="11267" name="Object 3"/>
          <p:cNvGraphicFramePr>
            <a:graphicFrameLocks noChangeAspect="1"/>
          </p:cNvGraphicFramePr>
          <p:nvPr/>
        </p:nvGraphicFramePr>
        <p:xfrm>
          <a:off x="1476375" y="3838575"/>
          <a:ext cx="6858000" cy="2222500"/>
        </p:xfrm>
        <a:graphic>
          <a:graphicData uri="http://schemas.openxmlformats.org/presentationml/2006/ole">
            <mc:AlternateContent xmlns:mc="http://schemas.openxmlformats.org/markup-compatibility/2006">
              <mc:Choice xmlns:v="urn:schemas-microsoft-com:vml" Requires="v">
                <p:oleObj r:id="rId3" imgW="4511880" imgH="1461960" progId="">
                  <p:embed/>
                </p:oleObj>
              </mc:Choice>
              <mc:Fallback>
                <p:oleObj r:id="rId3" imgW="4511880" imgH="146196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3838575"/>
                        <a:ext cx="6858000" cy="222250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935038" y="166688"/>
            <a:ext cx="7173912" cy="914400"/>
          </a:xfrm>
          <a:ln/>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a:cs typeface="Times New Roman" pitchFamily="16" charset="0"/>
              </a:rPr>
              <a:t>Database Cache</a:t>
            </a:r>
          </a:p>
        </p:txBody>
      </p:sp>
      <p:sp>
        <p:nvSpPr>
          <p:cNvPr id="12290" name="Rectangle 2"/>
          <p:cNvSpPr>
            <a:spLocks noGrp="1" noChangeArrowheads="1"/>
          </p:cNvSpPr>
          <p:nvPr>
            <p:ph type="body" sz="half" idx="1"/>
          </p:nvPr>
        </p:nvSpPr>
        <p:spPr>
          <a:xfrm>
            <a:off x="457200" y="1143000"/>
            <a:ext cx="7772400" cy="5594350"/>
          </a:xfrm>
          <a:ln/>
        </p:spPr>
        <p:txBody>
          <a:bodyPr lIns="90000" tIns="46800" rIns="90000" bIns="46800"/>
          <a:lstStyle/>
          <a:p>
            <a:pPr marL="0"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b="1">
              <a:cs typeface="Times New Roman" pitchFamily="16" charset="0"/>
            </a:endParaRP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b="1">
                <a:cs typeface="Times New Roman" pitchFamily="16" charset="0"/>
              </a:rPr>
              <a:t>Database Cache:</a:t>
            </a:r>
            <a:r>
              <a:rPr lang="en-US" sz="2400">
                <a:cs typeface="Times New Roman" pitchFamily="16" charset="0"/>
              </a:rPr>
              <a:t> A set of </a:t>
            </a:r>
            <a:r>
              <a:rPr lang="en-US" sz="2400" i="1">
                <a:cs typeface="Times New Roman" pitchFamily="16" charset="0"/>
              </a:rPr>
              <a:t>main memory </a:t>
            </a:r>
            <a:r>
              <a:rPr lang="en-US" sz="2400">
                <a:cs typeface="Times New Roman" pitchFamily="16" charset="0"/>
              </a:rPr>
              <a:t>buffers; each buffer typically holds contents of one disk block. Stores the disk blocks that contain the data items being read and written by the database transactions.</a:t>
            </a: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b="1">
                <a:cs typeface="Times New Roman" pitchFamily="16" charset="0"/>
              </a:rPr>
              <a:t>Data Item Address: </a:t>
            </a:r>
            <a:r>
              <a:rPr lang="en-US" sz="2400">
                <a:cs typeface="Times New Roman" pitchFamily="16" charset="0"/>
              </a:rPr>
              <a:t>(disk block address, offset, size in bytes).</a:t>
            </a: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sz="2400" b="1">
                <a:cs typeface="Times New Roman" pitchFamily="16" charset="0"/>
              </a:rPr>
              <a:t>Cache Table:</a:t>
            </a:r>
            <a:r>
              <a:rPr lang="en-US" sz="2400">
                <a:cs typeface="Times New Roman" pitchFamily="16" charset="0"/>
              </a:rPr>
              <a:t>Table of entries of the form (buffer addr, disk block addr, modified bit, pin/unpin bit, ...) to indicate which disk blocks are currently in the cache buffers.</a:t>
            </a:r>
          </a:p>
          <a:p>
            <a:pPr marL="685800" lvl="1" indent="0" algn="just">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a:p>
            <a:pPr marL="685800" lvl="1" indent="0">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sz="2400">
              <a:cs typeface="Times New Roman" pitchFamily="16"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2920</TotalTime>
  <Words>10838</Words>
  <Application>Microsoft Office PowerPoint</Application>
  <PresentationFormat>On-screen Show (4:3)</PresentationFormat>
  <Paragraphs>791</Paragraphs>
  <Slides>123</Slides>
  <Notes>122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0</vt:i4>
      </vt:variant>
      <vt:variant>
        <vt:lpstr>Slide Titles</vt:lpstr>
      </vt:variant>
      <vt:variant>
        <vt:i4>123</vt:i4>
      </vt:variant>
    </vt:vector>
  </HeadingPairs>
  <TitlesOfParts>
    <vt:vector size="132" baseType="lpstr">
      <vt:lpstr>Arial</vt:lpstr>
      <vt:lpstr>Calibri</vt:lpstr>
      <vt:lpstr>Palatino</vt:lpstr>
      <vt:lpstr>Symbol</vt:lpstr>
      <vt:lpstr>Times New Roman</vt:lpstr>
      <vt:lpstr>Trebuchet MS</vt:lpstr>
      <vt:lpstr>Wingdings</vt:lpstr>
      <vt:lpstr>Wingdings 3</vt:lpstr>
      <vt:lpstr>Facet</vt:lpstr>
      <vt:lpstr>Introduction to Transaction Processing</vt:lpstr>
      <vt:lpstr>Introduction to Transaction Processing (cont.)</vt:lpstr>
      <vt:lpstr>Introduction to Transaction Processing (cont.)</vt:lpstr>
      <vt:lpstr>PowerPoint Presentation</vt:lpstr>
      <vt:lpstr>Introduction to Transaction Processing (cont.)</vt:lpstr>
      <vt:lpstr>Introduction to Transaction Processing (cont.)</vt:lpstr>
      <vt:lpstr>Introduction to Transaction Processing (cont.)</vt:lpstr>
      <vt:lpstr>Transaction Notation</vt:lpstr>
      <vt:lpstr>PowerPoint Presentation</vt:lpstr>
      <vt:lpstr>Transaction and System Concepts</vt:lpstr>
      <vt:lpstr>PowerPoint Presentation</vt:lpstr>
      <vt:lpstr>Transaction and System Concepts (cont.)</vt:lpstr>
      <vt:lpstr>Transaction and System Concepts (cont.)</vt:lpstr>
      <vt:lpstr>Transaction and System Concepts (cont.)</vt:lpstr>
      <vt:lpstr>Transaction and System Concepts (cont.)</vt:lpstr>
      <vt:lpstr>Transaction and System Concepts (cont.)</vt:lpstr>
      <vt:lpstr>Transaction and System Concepts (cont.)</vt:lpstr>
      <vt:lpstr>Transaction and System Concepts (cont.)</vt:lpstr>
      <vt:lpstr>Desirable Properties of Transactions</vt:lpstr>
      <vt:lpstr>Desirable Properties of Transactions (cont.)</vt:lpstr>
      <vt:lpstr>Desirable Properties of Transactions (cont.)</vt:lpstr>
      <vt:lpstr>Schedules of Transactions</vt:lpstr>
      <vt:lpstr>PowerPoint Presentation</vt:lpstr>
      <vt:lpstr>Schedules of Transactions (cont.)</vt:lpstr>
      <vt:lpstr>Schedules of Transactions (cont.)</vt:lpstr>
      <vt:lpstr>Characterizing Schedules based on Recoverability</vt:lpstr>
      <vt:lpstr>Characterizing Schedules Based on Recoverability (cont.)</vt:lpstr>
      <vt:lpstr>Characterizing Schedules based on Recoverability (cont.)</vt:lpstr>
      <vt:lpstr>Characterizing Schedules Based on Recoverability (cont.)</vt:lpstr>
      <vt:lpstr>Characterizing Schedules based on Recoverability (cont.)</vt:lpstr>
      <vt:lpstr>Characterizing Schedules Based on Recoverability (cont.)</vt:lpstr>
      <vt:lpstr>Characterizing Schedules Based on Recoverability (cont.)</vt:lpstr>
      <vt:lpstr>Characterizing Schedules based on Serializability</vt:lpstr>
      <vt:lpstr>Characterizing Schedules based on Serializability (cont.)</vt:lpstr>
      <vt:lpstr>Characterizing Schedules based on Serializability (cont.)</vt:lpstr>
      <vt:lpstr>Characterizing Schedules based on Serializability (cont.)</vt:lpstr>
      <vt:lpstr>Equivalence of Schedules</vt:lpstr>
      <vt:lpstr>PowerPoint Presentation</vt:lpstr>
      <vt:lpstr>Equivalence of Schedules (cont.)</vt:lpstr>
      <vt:lpstr>Equivalence of Schedules (cont.)</vt:lpstr>
      <vt:lpstr>Characterizing Scedules Based on Serializability (cont.)</vt:lpstr>
      <vt:lpstr>Characterizing Schedules based on Serializability (cont.)</vt:lpstr>
      <vt:lpstr>Characterizing Schedules based on Serializability (cont.)</vt:lpstr>
      <vt:lpstr>Characterizing Schedules Based on Serializability (cont.)</vt:lpstr>
      <vt:lpstr>Characterizing Schedules based on Serializability (cont.)</vt:lpstr>
      <vt:lpstr>PowerPoint Presentation</vt:lpstr>
      <vt:lpstr>PowerPoint Presentation</vt:lpstr>
      <vt:lpstr>PowerPoint Presentation</vt:lpstr>
      <vt:lpstr>PowerPoint Presentation</vt:lpstr>
      <vt:lpstr>Characterizing Schedules based on Serializability (cont.)</vt:lpstr>
      <vt:lpstr>Characterizing Schedules based on Serializability (cont.)</vt:lpstr>
      <vt:lpstr>Characterizing Schedules based on Serializability (cont.)</vt:lpstr>
      <vt:lpstr>Characterizing Schedules based on Serializability (cont.)</vt:lpstr>
      <vt:lpstr>Characterizing Schedules based on Serializability (cont.)</vt:lpstr>
      <vt:lpstr>Characterizing Schedules based on Serializability (cont.)</vt:lpstr>
      <vt:lpstr>Characterizing Schedules based on Serializability (cont.)</vt:lpstr>
      <vt:lpstr>Why we need concurrency control</vt:lpstr>
      <vt:lpstr>PowerPoint Presentation</vt:lpstr>
      <vt:lpstr>Why we need concurrency control (cont.)</vt:lpstr>
      <vt:lpstr>PowerPoint Presentation</vt:lpstr>
      <vt:lpstr>Why we need concurrency control (cont.)</vt:lpstr>
      <vt:lpstr>Why recovery is needed</vt:lpstr>
      <vt:lpstr>Why recovery is needed (cont.)</vt:lpstr>
      <vt:lpstr>Why recovery is needed (cont.)</vt:lpstr>
      <vt:lpstr>Purpose of Concurrency Control</vt:lpstr>
      <vt:lpstr>Concurrency Control Protocols (CCPs)</vt:lpstr>
      <vt:lpstr>2PL Concurrency Control Protocol</vt:lpstr>
      <vt:lpstr>2PL Concurrency Control Protocol</vt:lpstr>
      <vt:lpstr>PowerPoint Presentation</vt:lpstr>
      <vt:lpstr>2PL Concurrency Control (cont.)</vt:lpstr>
      <vt:lpstr>2PL Concurrency Control (cont.)</vt:lpstr>
      <vt:lpstr>PowerPoint Presentation</vt:lpstr>
      <vt:lpstr>2PL Concurrency Control (cont.)</vt:lpstr>
      <vt:lpstr>2PL Concurrency Control (cont.)</vt:lpstr>
      <vt:lpstr>2PL Concurrency Control (cont.)</vt:lpstr>
      <vt:lpstr>2PL Concurrency Control (cont.)</vt:lpstr>
      <vt:lpstr>2PL Concurrency Control (cont.)</vt:lpstr>
      <vt:lpstr>2PL Concurrency Control (cont.)</vt:lpstr>
      <vt:lpstr>PowerPoint Presentation</vt:lpstr>
      <vt:lpstr>PowerPoint Presentation</vt:lpstr>
      <vt:lpstr>PowerPoint Presentation</vt:lpstr>
      <vt:lpstr>2PL Concurrency Control (cont.)</vt:lpstr>
      <vt:lpstr>2PL Concurrency Control (cont.)</vt:lpstr>
      <vt:lpstr>2PL Concurrency Control (cont.)</vt:lpstr>
      <vt:lpstr>2PL Concurrency Control (cont.)</vt:lpstr>
      <vt:lpstr>2PL Concurrency Control (cont.)</vt:lpstr>
      <vt:lpstr>2PL Concurrency Control (cont.)</vt:lpstr>
      <vt:lpstr>2PL Concurrency Control (cont.)</vt:lpstr>
      <vt:lpstr>Database Concurrency Control</vt:lpstr>
      <vt:lpstr>Other Concurrency Control Methods</vt:lpstr>
      <vt:lpstr>Timestamp Ordering (TO) CCM</vt:lpstr>
      <vt:lpstr>Timestamp Ordering (TO) CCM (cont.)</vt:lpstr>
      <vt:lpstr>Timestamp Ordering (TO) CCM (cont.)</vt:lpstr>
      <vt:lpstr>Purpose of Database Recovery</vt:lpstr>
      <vt:lpstr>Types of Failure</vt:lpstr>
      <vt:lpstr>The Log File</vt:lpstr>
      <vt:lpstr>Log File Entries (from Chapter 21)</vt:lpstr>
      <vt:lpstr>The Log File (cont.)</vt:lpstr>
      <vt:lpstr>Database Cache</vt:lpstr>
      <vt:lpstr>Database Cache (cont.)</vt:lpstr>
      <vt:lpstr>Data Update</vt:lpstr>
      <vt:lpstr>UNDO and REDO Recovery Actions</vt:lpstr>
      <vt:lpstr>Write-ahead Logging Protocol</vt:lpstr>
      <vt:lpstr>Checkpointing</vt:lpstr>
      <vt:lpstr>Checkpointing (cont.)</vt:lpstr>
      <vt:lpstr>Other Database Recovery Concepts</vt:lpstr>
      <vt:lpstr>Deferred Update (NO-UNDO/REDO) Recovery Protocol</vt:lpstr>
      <vt:lpstr>Deferred Update (NO-UNDO/REDO) Recovery Protocol (cont.)</vt:lpstr>
      <vt:lpstr>UNDO/NO-REDO Recovery Protocol</vt:lpstr>
      <vt:lpstr>UNDO/REDO Recovery Protocol </vt:lpstr>
      <vt:lpstr>Shadow Paging (NO-UNDO/NO-REDO)</vt:lpstr>
      <vt:lpstr>PowerPoint Presentation</vt:lpstr>
      <vt:lpstr>ARIES Database Recovery</vt:lpstr>
      <vt:lpstr>ARIES Database Recovery (cont.)</vt:lpstr>
      <vt:lpstr>ARIES Database Recovery (cont.)</vt:lpstr>
      <vt:lpstr>ARIES Database Recovery (cont.)</vt:lpstr>
      <vt:lpstr>ARIES Database Recovery (cont.)</vt:lpstr>
      <vt:lpstr>ARIES Database Recovery (cont.)</vt:lpstr>
      <vt:lpstr>ARIES Database Recovery (cont.)</vt:lpstr>
      <vt:lpstr>PowerPoint Presentation</vt:lpstr>
      <vt:lpstr>Recovery in Multi-database Transactions (Two-phase commit)</vt:lpstr>
      <vt:lpstr>Two-phase commit (cont.)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5 TRANSACTION PROCESSING</dc:title>
  <dc:creator>Manjunatha</dc:creator>
  <cp:lastModifiedBy>Shruthi Shetty J</cp:lastModifiedBy>
  <cp:revision>39</cp:revision>
  <dcterms:created xsi:type="dcterms:W3CDTF">2017-10-19T06:14:05Z</dcterms:created>
  <dcterms:modified xsi:type="dcterms:W3CDTF">2023-07-27T05:57:29Z</dcterms:modified>
</cp:coreProperties>
</file>